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79" r:id="rId2"/>
    <p:sldId id="282" r:id="rId3"/>
    <p:sldId id="280" r:id="rId4"/>
    <p:sldId id="281" r:id="rId5"/>
    <p:sldId id="285" r:id="rId6"/>
    <p:sldId id="286" r:id="rId7"/>
    <p:sldId id="283" r:id="rId8"/>
    <p:sldId id="287" r:id="rId9"/>
    <p:sldId id="267" r:id="rId10"/>
    <p:sldId id="28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99FF99"/>
    <a:srgbClr val="CCFF99"/>
    <a:srgbClr val="CCECFF"/>
    <a:srgbClr val="66FFFF"/>
    <a:srgbClr val="FFCC99"/>
    <a:srgbClr val="FF0000"/>
    <a:srgbClr val="CC99FF"/>
    <a:srgbClr val="CCCCFF"/>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8151" autoAdjust="0"/>
  </p:normalViewPr>
  <p:slideViewPr>
    <p:cSldViewPr snapToGrid="0">
      <p:cViewPr varScale="1">
        <p:scale>
          <a:sx n="61" d="100"/>
          <a:sy n="61" d="100"/>
        </p:scale>
        <p:origin x="160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00BFF2-DF28-4D80-946B-2DDEA137B968}" type="datetimeFigureOut">
              <a:rPr lang="en-GB" smtClean="0"/>
              <a:t>30/05/2019</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AA0BE9-624C-4C83-8764-9BCCF999A821}" type="slidenum">
              <a:rPr lang="en-GB" smtClean="0"/>
              <a:t>‹#›</a:t>
            </a:fld>
            <a:endParaRPr lang="en-GB"/>
          </a:p>
        </p:txBody>
      </p:sp>
    </p:spTree>
    <p:extLst>
      <p:ext uri="{BB962C8B-B14F-4D97-AF65-F5344CB8AC3E}">
        <p14:creationId xmlns:p14="http://schemas.microsoft.com/office/powerpoint/2010/main" val="2078431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EAA0BE9-624C-4C83-8764-9BCCF999A821}" type="slidenum">
              <a:rPr lang="en-GB" smtClean="0"/>
              <a:t>3</a:t>
            </a:fld>
            <a:endParaRPr lang="en-GB"/>
          </a:p>
        </p:txBody>
      </p:sp>
    </p:spTree>
    <p:extLst>
      <p:ext uri="{BB962C8B-B14F-4D97-AF65-F5344CB8AC3E}">
        <p14:creationId xmlns:p14="http://schemas.microsoft.com/office/powerpoint/2010/main" val="3088489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7A87253-76EB-4E0C-8F47-25FA4F20FDFB}" type="datetime1">
              <a:rPr lang="en-GB" smtClean="0"/>
              <a:t>30/05/2019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88886-ABB5-45E6-B429-054DE2442F25}" type="slidenum">
              <a:rPr lang="en-GB" smtClean="0"/>
              <a:t>‹#›</a:t>
            </a:fld>
            <a:endParaRPr lang="en-GB"/>
          </a:p>
        </p:txBody>
      </p:sp>
    </p:spTree>
    <p:extLst>
      <p:ext uri="{BB962C8B-B14F-4D97-AF65-F5344CB8AC3E}">
        <p14:creationId xmlns:p14="http://schemas.microsoft.com/office/powerpoint/2010/main" val="2896397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F5461E-CDFC-4AE2-A15D-84014F58291D}" type="datetime1">
              <a:rPr lang="en-GB" smtClean="0"/>
              <a:t>30/05/2019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88886-ABB5-45E6-B429-054DE2442F25}" type="slidenum">
              <a:rPr lang="en-GB" smtClean="0"/>
              <a:t>‹#›</a:t>
            </a:fld>
            <a:endParaRPr lang="en-GB"/>
          </a:p>
        </p:txBody>
      </p:sp>
    </p:spTree>
    <p:extLst>
      <p:ext uri="{BB962C8B-B14F-4D97-AF65-F5344CB8AC3E}">
        <p14:creationId xmlns:p14="http://schemas.microsoft.com/office/powerpoint/2010/main" val="1165463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63EE7F-9639-4A68-B178-4729FBC79F03}" type="datetime1">
              <a:rPr lang="en-GB" smtClean="0"/>
              <a:t>30/05/2019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88886-ABB5-45E6-B429-054DE2442F25}" type="slidenum">
              <a:rPr lang="en-GB" smtClean="0"/>
              <a:t>‹#›</a:t>
            </a:fld>
            <a:endParaRPr lang="en-GB"/>
          </a:p>
        </p:txBody>
      </p:sp>
    </p:spTree>
    <p:extLst>
      <p:ext uri="{BB962C8B-B14F-4D97-AF65-F5344CB8AC3E}">
        <p14:creationId xmlns:p14="http://schemas.microsoft.com/office/powerpoint/2010/main" val="1241488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23BE46-330E-43C1-8B32-E9FE15D67B8D}" type="datetime1">
              <a:rPr lang="en-GB" smtClean="0"/>
              <a:t>30/05/2019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88886-ABB5-45E6-B429-054DE2442F25}" type="slidenum">
              <a:rPr lang="en-GB" smtClean="0"/>
              <a:t>‹#›</a:t>
            </a:fld>
            <a:endParaRPr lang="en-GB"/>
          </a:p>
        </p:txBody>
      </p:sp>
    </p:spTree>
    <p:extLst>
      <p:ext uri="{BB962C8B-B14F-4D97-AF65-F5344CB8AC3E}">
        <p14:creationId xmlns:p14="http://schemas.microsoft.com/office/powerpoint/2010/main" val="3466948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80F1F4-C6E8-48BC-B85F-3BE53980B545}" type="datetime1">
              <a:rPr lang="en-GB" smtClean="0"/>
              <a:t>30/05/2019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88886-ABB5-45E6-B429-054DE2442F25}" type="slidenum">
              <a:rPr lang="en-GB" smtClean="0"/>
              <a:t>‹#›</a:t>
            </a:fld>
            <a:endParaRPr lang="en-GB"/>
          </a:p>
        </p:txBody>
      </p:sp>
    </p:spTree>
    <p:extLst>
      <p:ext uri="{BB962C8B-B14F-4D97-AF65-F5344CB8AC3E}">
        <p14:creationId xmlns:p14="http://schemas.microsoft.com/office/powerpoint/2010/main" val="543533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FF26473-7EFD-479E-9E5F-62917C75C2B7}" type="datetime1">
              <a:rPr lang="en-GB" smtClean="0"/>
              <a:t>30/05/2019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588886-ABB5-45E6-B429-054DE2442F25}" type="slidenum">
              <a:rPr lang="en-GB" smtClean="0"/>
              <a:t>‹#›</a:t>
            </a:fld>
            <a:endParaRPr lang="en-GB"/>
          </a:p>
        </p:txBody>
      </p:sp>
    </p:spTree>
    <p:extLst>
      <p:ext uri="{BB962C8B-B14F-4D97-AF65-F5344CB8AC3E}">
        <p14:creationId xmlns:p14="http://schemas.microsoft.com/office/powerpoint/2010/main" val="3612146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ADAF87-D4B0-4B44-9B81-A92E5C6AD64E}" type="datetime1">
              <a:rPr lang="en-GB" smtClean="0"/>
              <a:t>30/05/2019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D588886-ABB5-45E6-B429-054DE2442F25}" type="slidenum">
              <a:rPr lang="en-GB" smtClean="0"/>
              <a:t>‹#›</a:t>
            </a:fld>
            <a:endParaRPr lang="en-GB"/>
          </a:p>
        </p:txBody>
      </p:sp>
    </p:spTree>
    <p:extLst>
      <p:ext uri="{BB962C8B-B14F-4D97-AF65-F5344CB8AC3E}">
        <p14:creationId xmlns:p14="http://schemas.microsoft.com/office/powerpoint/2010/main" val="127186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3197D46-6F94-431A-963F-A9F6612505A0}" type="datetime1">
              <a:rPr lang="en-GB" smtClean="0"/>
              <a:t>30/05/2019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D588886-ABB5-45E6-B429-054DE2442F25}" type="slidenum">
              <a:rPr lang="en-GB" smtClean="0"/>
              <a:t>‹#›</a:t>
            </a:fld>
            <a:endParaRPr lang="en-GB"/>
          </a:p>
        </p:txBody>
      </p:sp>
    </p:spTree>
    <p:extLst>
      <p:ext uri="{BB962C8B-B14F-4D97-AF65-F5344CB8AC3E}">
        <p14:creationId xmlns:p14="http://schemas.microsoft.com/office/powerpoint/2010/main" val="434208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6A5E9-15C8-4F4C-9071-F005C2A566F4}" type="datetime1">
              <a:rPr lang="en-GB" smtClean="0"/>
              <a:t>30/05/2019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D588886-ABB5-45E6-B429-054DE2442F25}" type="slidenum">
              <a:rPr lang="en-GB" smtClean="0"/>
              <a:t>‹#›</a:t>
            </a:fld>
            <a:endParaRPr lang="en-GB"/>
          </a:p>
        </p:txBody>
      </p:sp>
    </p:spTree>
    <p:extLst>
      <p:ext uri="{BB962C8B-B14F-4D97-AF65-F5344CB8AC3E}">
        <p14:creationId xmlns:p14="http://schemas.microsoft.com/office/powerpoint/2010/main" val="1862942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9F7567-720A-4154-8746-E2C75B23C4C2}" type="datetime1">
              <a:rPr lang="en-GB" smtClean="0"/>
              <a:t>30/05/2019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588886-ABB5-45E6-B429-054DE2442F25}" type="slidenum">
              <a:rPr lang="en-GB" smtClean="0"/>
              <a:t>‹#›</a:t>
            </a:fld>
            <a:endParaRPr lang="en-GB"/>
          </a:p>
        </p:txBody>
      </p:sp>
    </p:spTree>
    <p:extLst>
      <p:ext uri="{BB962C8B-B14F-4D97-AF65-F5344CB8AC3E}">
        <p14:creationId xmlns:p14="http://schemas.microsoft.com/office/powerpoint/2010/main" val="157246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42DA3B-390F-4C50-82AD-44E132868D88}" type="datetime1">
              <a:rPr lang="en-GB" smtClean="0"/>
              <a:t>30/05/2019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588886-ABB5-45E6-B429-054DE2442F25}" type="slidenum">
              <a:rPr lang="en-GB" smtClean="0"/>
              <a:t>‹#›</a:t>
            </a:fld>
            <a:endParaRPr lang="en-GB"/>
          </a:p>
        </p:txBody>
      </p:sp>
    </p:spTree>
    <p:extLst>
      <p:ext uri="{BB962C8B-B14F-4D97-AF65-F5344CB8AC3E}">
        <p14:creationId xmlns:p14="http://schemas.microsoft.com/office/powerpoint/2010/main" val="1651181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48967C-74FF-4639-893C-7D9C26E70BDC}" type="datetime1">
              <a:rPr lang="en-GB" smtClean="0"/>
              <a:t>30/05/2019</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88886-ABB5-45E6-B429-054DE2442F25}" type="slidenum">
              <a:rPr lang="en-GB" smtClean="0"/>
              <a:t>‹#›</a:t>
            </a:fld>
            <a:endParaRPr lang="en-GB"/>
          </a:p>
        </p:txBody>
      </p:sp>
    </p:spTree>
    <p:extLst>
      <p:ext uri="{BB962C8B-B14F-4D97-AF65-F5344CB8AC3E}">
        <p14:creationId xmlns:p14="http://schemas.microsoft.com/office/powerpoint/2010/main" val="41058247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surreycc.gov.uk/council-and-democracy/finance-and-performance/our-performance/our-organisation-strategy/communications-and-engagement-strategy-2014-19" TargetMode="External"/><Relationship Id="rId1" Type="http://schemas.openxmlformats.org/officeDocument/2006/relationships/slideLayout" Target="../slideLayouts/slideLayout6.xml"/><Relationship Id="rId5" Type="http://schemas.openxmlformats.org/officeDocument/2006/relationships/hyperlink" Target="mailto:marie.snelling@surreycc.gov.uk" TargetMode="External"/><Relationship Id="rId4" Type="http://schemas.openxmlformats.org/officeDocument/2006/relationships/hyperlink" Target="mailto:michael.coughlin@surreycc.gov.uk"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6"/>
          <p:cNvSpPr>
            <a:spLocks noEditPoints="1"/>
          </p:cNvSpPr>
          <p:nvPr/>
        </p:nvSpPr>
        <p:spPr bwMode="auto">
          <a:xfrm>
            <a:off x="0" y="-1"/>
            <a:ext cx="9144000" cy="6863379"/>
          </a:xfrm>
          <a:custGeom>
            <a:avLst/>
            <a:gdLst/>
            <a:ahLst/>
            <a:cxnLst>
              <a:cxn ang="0">
                <a:pos x="852" y="0"/>
              </a:cxn>
              <a:cxn ang="0">
                <a:pos x="552" y="0"/>
              </a:cxn>
              <a:cxn ang="0">
                <a:pos x="246" y="0"/>
              </a:cxn>
              <a:cxn ang="0">
                <a:pos x="84" y="0"/>
              </a:cxn>
              <a:cxn ang="0">
                <a:pos x="18" y="0"/>
              </a:cxn>
              <a:cxn ang="0">
                <a:pos x="0" y="0"/>
              </a:cxn>
              <a:cxn ang="0">
                <a:pos x="0" y="384"/>
              </a:cxn>
              <a:cxn ang="0">
                <a:pos x="0" y="696"/>
              </a:cxn>
              <a:cxn ang="0">
                <a:pos x="0" y="936"/>
              </a:cxn>
              <a:cxn ang="0">
                <a:pos x="0" y="1128"/>
              </a:cxn>
              <a:cxn ang="0">
                <a:pos x="0" y="1302"/>
              </a:cxn>
              <a:cxn ang="0">
                <a:pos x="0" y="1440"/>
              </a:cxn>
              <a:cxn ang="0">
                <a:pos x="0" y="1488"/>
              </a:cxn>
              <a:cxn ang="0">
                <a:pos x="264" y="1086"/>
              </a:cxn>
              <a:cxn ang="0">
                <a:pos x="780" y="282"/>
              </a:cxn>
              <a:cxn ang="0">
                <a:pos x="1032" y="0"/>
              </a:cxn>
              <a:cxn ang="0">
                <a:pos x="3924" y="3828"/>
              </a:cxn>
              <a:cxn ang="0">
                <a:pos x="4236" y="3828"/>
              </a:cxn>
              <a:cxn ang="0">
                <a:pos x="4482" y="3828"/>
              </a:cxn>
              <a:cxn ang="0">
                <a:pos x="4680" y="3828"/>
              </a:cxn>
              <a:cxn ang="0">
                <a:pos x="4938" y="3828"/>
              </a:cxn>
              <a:cxn ang="0">
                <a:pos x="5064" y="3828"/>
              </a:cxn>
              <a:cxn ang="0">
                <a:pos x="5100" y="3828"/>
              </a:cxn>
              <a:cxn ang="0">
                <a:pos x="5100" y="3222"/>
              </a:cxn>
              <a:cxn ang="0">
                <a:pos x="5100" y="2454"/>
              </a:cxn>
              <a:cxn ang="0">
                <a:pos x="5100" y="1836"/>
              </a:cxn>
              <a:cxn ang="0">
                <a:pos x="5100" y="1350"/>
              </a:cxn>
              <a:cxn ang="0">
                <a:pos x="5100" y="996"/>
              </a:cxn>
              <a:cxn ang="0">
                <a:pos x="5100" y="738"/>
              </a:cxn>
              <a:cxn ang="0">
                <a:pos x="5100" y="558"/>
              </a:cxn>
              <a:cxn ang="0">
                <a:pos x="5100" y="456"/>
              </a:cxn>
              <a:cxn ang="0">
                <a:pos x="5100" y="384"/>
              </a:cxn>
              <a:cxn ang="0">
                <a:pos x="4968" y="216"/>
              </a:cxn>
              <a:cxn ang="0">
                <a:pos x="4686" y="0"/>
              </a:cxn>
              <a:cxn ang="0">
                <a:pos x="4338" y="0"/>
              </a:cxn>
              <a:cxn ang="0">
                <a:pos x="4062" y="0"/>
              </a:cxn>
              <a:cxn ang="0">
                <a:pos x="3918" y="0"/>
              </a:cxn>
              <a:cxn ang="0">
                <a:pos x="3852" y="0"/>
              </a:cxn>
              <a:cxn ang="0">
                <a:pos x="3834" y="0"/>
              </a:cxn>
              <a:cxn ang="0">
                <a:pos x="4134" y="240"/>
              </a:cxn>
              <a:cxn ang="0">
                <a:pos x="4488" y="690"/>
              </a:cxn>
              <a:cxn ang="0">
                <a:pos x="4734" y="1296"/>
              </a:cxn>
              <a:cxn ang="0">
                <a:pos x="4794" y="1956"/>
              </a:cxn>
              <a:cxn ang="0">
                <a:pos x="4692" y="2568"/>
              </a:cxn>
              <a:cxn ang="0">
                <a:pos x="4440" y="3144"/>
              </a:cxn>
              <a:cxn ang="0">
                <a:pos x="4110" y="3576"/>
              </a:cxn>
              <a:cxn ang="0">
                <a:pos x="3810" y="3828"/>
              </a:cxn>
            </a:cxnLst>
            <a:rect l="0" t="0" r="r" b="b"/>
            <a:pathLst>
              <a:path w="5100" h="3828">
                <a:moveTo>
                  <a:pt x="1032" y="0"/>
                </a:moveTo>
                <a:lnTo>
                  <a:pt x="936" y="0"/>
                </a:lnTo>
                <a:lnTo>
                  <a:pt x="852" y="0"/>
                </a:lnTo>
                <a:lnTo>
                  <a:pt x="762" y="0"/>
                </a:lnTo>
                <a:lnTo>
                  <a:pt x="690" y="0"/>
                </a:lnTo>
                <a:lnTo>
                  <a:pt x="552" y="0"/>
                </a:lnTo>
                <a:lnTo>
                  <a:pt x="432" y="0"/>
                </a:lnTo>
                <a:lnTo>
                  <a:pt x="336" y="0"/>
                </a:lnTo>
                <a:lnTo>
                  <a:pt x="246" y="0"/>
                </a:lnTo>
                <a:lnTo>
                  <a:pt x="186" y="0"/>
                </a:lnTo>
                <a:lnTo>
                  <a:pt x="126" y="0"/>
                </a:lnTo>
                <a:lnTo>
                  <a:pt x="84" y="0"/>
                </a:lnTo>
                <a:lnTo>
                  <a:pt x="54" y="0"/>
                </a:lnTo>
                <a:lnTo>
                  <a:pt x="30" y="0"/>
                </a:lnTo>
                <a:lnTo>
                  <a:pt x="18" y="0"/>
                </a:lnTo>
                <a:lnTo>
                  <a:pt x="6" y="0"/>
                </a:lnTo>
                <a:lnTo>
                  <a:pt x="0" y="0"/>
                </a:lnTo>
                <a:lnTo>
                  <a:pt x="0" y="0"/>
                </a:lnTo>
                <a:lnTo>
                  <a:pt x="0" y="138"/>
                </a:lnTo>
                <a:lnTo>
                  <a:pt x="0" y="264"/>
                </a:lnTo>
                <a:lnTo>
                  <a:pt x="0" y="384"/>
                </a:lnTo>
                <a:lnTo>
                  <a:pt x="0" y="492"/>
                </a:lnTo>
                <a:lnTo>
                  <a:pt x="0" y="600"/>
                </a:lnTo>
                <a:lnTo>
                  <a:pt x="0" y="696"/>
                </a:lnTo>
                <a:lnTo>
                  <a:pt x="0" y="786"/>
                </a:lnTo>
                <a:lnTo>
                  <a:pt x="0" y="864"/>
                </a:lnTo>
                <a:lnTo>
                  <a:pt x="0" y="936"/>
                </a:lnTo>
                <a:lnTo>
                  <a:pt x="0" y="1008"/>
                </a:lnTo>
                <a:lnTo>
                  <a:pt x="0" y="1068"/>
                </a:lnTo>
                <a:lnTo>
                  <a:pt x="0" y="1128"/>
                </a:lnTo>
                <a:lnTo>
                  <a:pt x="0" y="1176"/>
                </a:lnTo>
                <a:lnTo>
                  <a:pt x="0" y="1224"/>
                </a:lnTo>
                <a:lnTo>
                  <a:pt x="0" y="1302"/>
                </a:lnTo>
                <a:lnTo>
                  <a:pt x="0" y="1368"/>
                </a:lnTo>
                <a:lnTo>
                  <a:pt x="0" y="1410"/>
                </a:lnTo>
                <a:lnTo>
                  <a:pt x="0" y="1440"/>
                </a:lnTo>
                <a:lnTo>
                  <a:pt x="0" y="1470"/>
                </a:lnTo>
                <a:lnTo>
                  <a:pt x="0" y="1482"/>
                </a:lnTo>
                <a:lnTo>
                  <a:pt x="0" y="1488"/>
                </a:lnTo>
                <a:lnTo>
                  <a:pt x="0" y="1488"/>
                </a:lnTo>
                <a:lnTo>
                  <a:pt x="138" y="1296"/>
                </a:lnTo>
                <a:lnTo>
                  <a:pt x="264" y="1086"/>
                </a:lnTo>
                <a:lnTo>
                  <a:pt x="522" y="678"/>
                </a:lnTo>
                <a:lnTo>
                  <a:pt x="690" y="414"/>
                </a:lnTo>
                <a:lnTo>
                  <a:pt x="780" y="282"/>
                </a:lnTo>
                <a:lnTo>
                  <a:pt x="876" y="156"/>
                </a:lnTo>
                <a:lnTo>
                  <a:pt x="948" y="78"/>
                </a:lnTo>
                <a:lnTo>
                  <a:pt x="1032" y="0"/>
                </a:lnTo>
                <a:lnTo>
                  <a:pt x="1032" y="0"/>
                </a:lnTo>
                <a:close/>
                <a:moveTo>
                  <a:pt x="3810" y="3828"/>
                </a:moveTo>
                <a:lnTo>
                  <a:pt x="3924" y="3828"/>
                </a:lnTo>
                <a:lnTo>
                  <a:pt x="4038" y="3828"/>
                </a:lnTo>
                <a:lnTo>
                  <a:pt x="4140" y="3828"/>
                </a:lnTo>
                <a:lnTo>
                  <a:pt x="4236" y="3828"/>
                </a:lnTo>
                <a:lnTo>
                  <a:pt x="4326" y="3828"/>
                </a:lnTo>
                <a:lnTo>
                  <a:pt x="4410" y="3828"/>
                </a:lnTo>
                <a:lnTo>
                  <a:pt x="4482" y="3828"/>
                </a:lnTo>
                <a:lnTo>
                  <a:pt x="4560" y="3828"/>
                </a:lnTo>
                <a:lnTo>
                  <a:pt x="4620" y="3828"/>
                </a:lnTo>
                <a:lnTo>
                  <a:pt x="4680" y="3828"/>
                </a:lnTo>
                <a:lnTo>
                  <a:pt x="4788" y="3828"/>
                </a:lnTo>
                <a:lnTo>
                  <a:pt x="4872" y="3828"/>
                </a:lnTo>
                <a:lnTo>
                  <a:pt x="4938" y="3828"/>
                </a:lnTo>
                <a:lnTo>
                  <a:pt x="4992" y="3828"/>
                </a:lnTo>
                <a:lnTo>
                  <a:pt x="5034" y="3828"/>
                </a:lnTo>
                <a:lnTo>
                  <a:pt x="5064" y="3828"/>
                </a:lnTo>
                <a:lnTo>
                  <a:pt x="5082" y="3828"/>
                </a:lnTo>
                <a:lnTo>
                  <a:pt x="5088" y="3828"/>
                </a:lnTo>
                <a:lnTo>
                  <a:pt x="5100" y="3828"/>
                </a:lnTo>
                <a:lnTo>
                  <a:pt x="5100" y="3828"/>
                </a:lnTo>
                <a:lnTo>
                  <a:pt x="5100" y="3516"/>
                </a:lnTo>
                <a:lnTo>
                  <a:pt x="5100" y="3222"/>
                </a:lnTo>
                <a:lnTo>
                  <a:pt x="5100" y="2946"/>
                </a:lnTo>
                <a:lnTo>
                  <a:pt x="5100" y="2694"/>
                </a:lnTo>
                <a:lnTo>
                  <a:pt x="5100" y="2454"/>
                </a:lnTo>
                <a:lnTo>
                  <a:pt x="5100" y="2232"/>
                </a:lnTo>
                <a:lnTo>
                  <a:pt x="5100" y="2022"/>
                </a:lnTo>
                <a:lnTo>
                  <a:pt x="5100" y="1836"/>
                </a:lnTo>
                <a:lnTo>
                  <a:pt x="5100" y="1662"/>
                </a:lnTo>
                <a:lnTo>
                  <a:pt x="5100" y="1500"/>
                </a:lnTo>
                <a:lnTo>
                  <a:pt x="5100" y="1350"/>
                </a:lnTo>
                <a:lnTo>
                  <a:pt x="5100" y="1218"/>
                </a:lnTo>
                <a:lnTo>
                  <a:pt x="5100" y="1104"/>
                </a:lnTo>
                <a:lnTo>
                  <a:pt x="5100" y="996"/>
                </a:lnTo>
                <a:lnTo>
                  <a:pt x="5100" y="894"/>
                </a:lnTo>
                <a:lnTo>
                  <a:pt x="5100" y="810"/>
                </a:lnTo>
                <a:lnTo>
                  <a:pt x="5100" y="738"/>
                </a:lnTo>
                <a:lnTo>
                  <a:pt x="5100" y="666"/>
                </a:lnTo>
                <a:lnTo>
                  <a:pt x="5100" y="612"/>
                </a:lnTo>
                <a:lnTo>
                  <a:pt x="5100" y="558"/>
                </a:lnTo>
                <a:lnTo>
                  <a:pt x="5100" y="516"/>
                </a:lnTo>
                <a:lnTo>
                  <a:pt x="5100" y="486"/>
                </a:lnTo>
                <a:lnTo>
                  <a:pt x="5100" y="456"/>
                </a:lnTo>
                <a:lnTo>
                  <a:pt x="5100" y="432"/>
                </a:lnTo>
                <a:lnTo>
                  <a:pt x="5100" y="402"/>
                </a:lnTo>
                <a:lnTo>
                  <a:pt x="5100" y="384"/>
                </a:lnTo>
                <a:lnTo>
                  <a:pt x="5100" y="378"/>
                </a:lnTo>
                <a:lnTo>
                  <a:pt x="5100" y="378"/>
                </a:lnTo>
                <a:lnTo>
                  <a:pt x="4968" y="216"/>
                </a:lnTo>
                <a:lnTo>
                  <a:pt x="4818" y="48"/>
                </a:lnTo>
                <a:lnTo>
                  <a:pt x="4770" y="0"/>
                </a:lnTo>
                <a:lnTo>
                  <a:pt x="4686" y="0"/>
                </a:lnTo>
                <a:lnTo>
                  <a:pt x="4608" y="0"/>
                </a:lnTo>
                <a:lnTo>
                  <a:pt x="4464" y="0"/>
                </a:lnTo>
                <a:lnTo>
                  <a:pt x="4338" y="0"/>
                </a:lnTo>
                <a:lnTo>
                  <a:pt x="4230" y="0"/>
                </a:lnTo>
                <a:lnTo>
                  <a:pt x="4140" y="0"/>
                </a:lnTo>
                <a:lnTo>
                  <a:pt x="4062" y="0"/>
                </a:lnTo>
                <a:lnTo>
                  <a:pt x="4002" y="0"/>
                </a:lnTo>
                <a:lnTo>
                  <a:pt x="3954" y="0"/>
                </a:lnTo>
                <a:lnTo>
                  <a:pt x="3918" y="0"/>
                </a:lnTo>
                <a:lnTo>
                  <a:pt x="3882" y="0"/>
                </a:lnTo>
                <a:lnTo>
                  <a:pt x="3864" y="0"/>
                </a:lnTo>
                <a:lnTo>
                  <a:pt x="3852" y="0"/>
                </a:lnTo>
                <a:lnTo>
                  <a:pt x="3840" y="0"/>
                </a:lnTo>
                <a:lnTo>
                  <a:pt x="3834" y="0"/>
                </a:lnTo>
                <a:lnTo>
                  <a:pt x="3834" y="0"/>
                </a:lnTo>
                <a:lnTo>
                  <a:pt x="3936" y="78"/>
                </a:lnTo>
                <a:lnTo>
                  <a:pt x="4038" y="156"/>
                </a:lnTo>
                <a:lnTo>
                  <a:pt x="4134" y="240"/>
                </a:lnTo>
                <a:lnTo>
                  <a:pt x="4224" y="330"/>
                </a:lnTo>
                <a:lnTo>
                  <a:pt x="4368" y="504"/>
                </a:lnTo>
                <a:lnTo>
                  <a:pt x="4488" y="690"/>
                </a:lnTo>
                <a:lnTo>
                  <a:pt x="4590" y="882"/>
                </a:lnTo>
                <a:lnTo>
                  <a:pt x="4668" y="1086"/>
                </a:lnTo>
                <a:lnTo>
                  <a:pt x="4734" y="1296"/>
                </a:lnTo>
                <a:lnTo>
                  <a:pt x="4770" y="1512"/>
                </a:lnTo>
                <a:lnTo>
                  <a:pt x="4794" y="1734"/>
                </a:lnTo>
                <a:lnTo>
                  <a:pt x="4794" y="1956"/>
                </a:lnTo>
                <a:lnTo>
                  <a:pt x="4776" y="2166"/>
                </a:lnTo>
                <a:lnTo>
                  <a:pt x="4740" y="2370"/>
                </a:lnTo>
                <a:lnTo>
                  <a:pt x="4692" y="2568"/>
                </a:lnTo>
                <a:lnTo>
                  <a:pt x="4620" y="2772"/>
                </a:lnTo>
                <a:lnTo>
                  <a:pt x="4542" y="2964"/>
                </a:lnTo>
                <a:lnTo>
                  <a:pt x="4440" y="3144"/>
                </a:lnTo>
                <a:lnTo>
                  <a:pt x="4332" y="3318"/>
                </a:lnTo>
                <a:lnTo>
                  <a:pt x="4200" y="3486"/>
                </a:lnTo>
                <a:lnTo>
                  <a:pt x="4110" y="3576"/>
                </a:lnTo>
                <a:lnTo>
                  <a:pt x="4014" y="3672"/>
                </a:lnTo>
                <a:lnTo>
                  <a:pt x="3918" y="3756"/>
                </a:lnTo>
                <a:lnTo>
                  <a:pt x="3810" y="3828"/>
                </a:lnTo>
                <a:lnTo>
                  <a:pt x="3810" y="3828"/>
                </a:lnTo>
                <a:close/>
              </a:path>
            </a:pathLst>
          </a:custGeom>
          <a:solidFill>
            <a:srgbClr val="00634A"/>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1" name="Subtitle 10"/>
          <p:cNvSpPr>
            <a:spLocks noGrp="1"/>
          </p:cNvSpPr>
          <p:nvPr>
            <p:ph type="subTitle" idx="1"/>
          </p:nvPr>
        </p:nvSpPr>
        <p:spPr/>
        <p:txBody>
          <a:bodyPr/>
          <a:lstStyle/>
          <a:p>
            <a:r>
              <a:rPr lang="en-GB" dirty="0" smtClean="0"/>
              <a:t>Summary: May </a:t>
            </a:r>
            <a:r>
              <a:rPr lang="en-GB" dirty="0" smtClean="0"/>
              <a:t>2019 </a:t>
            </a:r>
            <a:endParaRPr lang="en-GB" dirty="0"/>
          </a:p>
        </p:txBody>
      </p:sp>
      <p:pic>
        <p:nvPicPr>
          <p:cNvPr id="6" name="Picture 5">
            <a:extLst>
              <a:ext uri="{FF2B5EF4-FFF2-40B4-BE49-F238E27FC236}">
                <a16:creationId xmlns:a16="http://schemas.microsoft.com/office/drawing/2014/main" xmlns="" id="{C310368F-4E16-E648-A59B-520FBEA688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76963" y="5676723"/>
            <a:ext cx="1022921" cy="920629"/>
          </a:xfrm>
          <a:prstGeom prst="rect">
            <a:avLst/>
          </a:prstGeom>
        </p:spPr>
      </p:pic>
      <p:sp>
        <p:nvSpPr>
          <p:cNvPr id="7" name="Title 6"/>
          <p:cNvSpPr txBox="1">
            <a:spLocks noGrp="1"/>
          </p:cNvSpPr>
          <p:nvPr>
            <p:ph type="ctrTitle"/>
          </p:nvPr>
        </p:nvSpPr>
        <p:spPr>
          <a:xfrm>
            <a:off x="685800" y="1921836"/>
            <a:ext cx="7772400" cy="1588127"/>
          </a:xfrm>
          <a:prstGeom prst="rect">
            <a:avLst/>
          </a:prstGeom>
          <a:noFill/>
        </p:spPr>
        <p:txBody>
          <a:bodyPr wrap="square" rtlCol="0">
            <a:spAutoFit/>
          </a:bodyPr>
          <a:lstStyle/>
          <a:p>
            <a:pPr algn="ctr"/>
            <a:r>
              <a:rPr lang="en-GB" sz="5400" b="1" dirty="0" smtClean="0"/>
              <a:t>Surrey County Council Transformation Programme</a:t>
            </a:r>
            <a:endParaRPr lang="en-GB" sz="5400" b="1" dirty="0"/>
          </a:p>
        </p:txBody>
      </p:sp>
      <p:sp>
        <p:nvSpPr>
          <p:cNvPr id="2" name="Slide Number Placeholder 1"/>
          <p:cNvSpPr>
            <a:spLocks noGrp="1"/>
          </p:cNvSpPr>
          <p:nvPr>
            <p:ph type="sldNum" sz="quarter" idx="12"/>
          </p:nvPr>
        </p:nvSpPr>
        <p:spPr/>
        <p:txBody>
          <a:bodyPr/>
          <a:lstStyle/>
          <a:p>
            <a:fld id="{BD588886-ABB5-45E6-B429-054DE2442F25}" type="slidenum">
              <a:rPr lang="en-GB" smtClean="0"/>
              <a:t>1</a:t>
            </a:fld>
            <a:endParaRPr lang="en-GB"/>
          </a:p>
        </p:txBody>
      </p:sp>
    </p:spTree>
    <p:extLst>
      <p:ext uri="{BB962C8B-B14F-4D97-AF65-F5344CB8AC3E}">
        <p14:creationId xmlns:p14="http://schemas.microsoft.com/office/powerpoint/2010/main" val="204469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D588886-ABB5-45E6-B429-054DE2442F25}" type="slidenum">
              <a:rPr lang="en-GB" smtClean="0"/>
              <a:t>10</a:t>
            </a:fld>
            <a:endParaRPr lang="en-GB"/>
          </a:p>
        </p:txBody>
      </p:sp>
      <p:sp>
        <p:nvSpPr>
          <p:cNvPr id="4" name="TextBox 3"/>
          <p:cNvSpPr txBox="1"/>
          <p:nvPr/>
        </p:nvSpPr>
        <p:spPr>
          <a:xfrm>
            <a:off x="120742" y="0"/>
            <a:ext cx="7919671" cy="523220"/>
          </a:xfrm>
          <a:prstGeom prst="rect">
            <a:avLst/>
          </a:prstGeom>
          <a:noFill/>
        </p:spPr>
        <p:txBody>
          <a:bodyPr wrap="square" rtlCol="0">
            <a:spAutoFit/>
          </a:bodyPr>
          <a:lstStyle/>
          <a:p>
            <a:r>
              <a:rPr lang="en-GB" sz="2800" b="1" dirty="0">
                <a:latin typeface="+mj-lt"/>
              </a:rPr>
              <a:t>F</a:t>
            </a:r>
            <a:r>
              <a:rPr lang="en-GB" sz="2800" b="1" dirty="0" smtClean="0">
                <a:latin typeface="+mj-lt"/>
              </a:rPr>
              <a:t>ind out more</a:t>
            </a:r>
            <a:endParaRPr lang="en-GB" sz="2800" b="1" dirty="0">
              <a:latin typeface="+mj-lt"/>
            </a:endParaRPr>
          </a:p>
        </p:txBody>
      </p:sp>
      <p:sp>
        <p:nvSpPr>
          <p:cNvPr id="6" name="TextBox 5"/>
          <p:cNvSpPr txBox="1"/>
          <p:nvPr/>
        </p:nvSpPr>
        <p:spPr>
          <a:xfrm>
            <a:off x="6457950" y="959259"/>
            <a:ext cx="2522482" cy="2585323"/>
          </a:xfrm>
          <a:prstGeom prst="rect">
            <a:avLst/>
          </a:prstGeom>
          <a:noFill/>
        </p:spPr>
        <p:txBody>
          <a:bodyPr wrap="square" rtlCol="0">
            <a:spAutoFit/>
          </a:bodyPr>
          <a:lstStyle/>
          <a:p>
            <a:r>
              <a:rPr lang="en-GB" sz="1600" dirty="0">
                <a:hlinkClick r:id="rId2"/>
              </a:rPr>
              <a:t>https://</a:t>
            </a:r>
            <a:r>
              <a:rPr lang="en-GB" sz="1600" dirty="0" smtClean="0">
                <a:hlinkClick r:id="rId2"/>
              </a:rPr>
              <a:t>www.surreycc.gov.uk/council-and-democracy/finance-and-performance/our-performance/our-organisation-strategy/communications-and-engagement-strategy-2014-19</a:t>
            </a:r>
            <a:endParaRPr lang="en-GB" sz="1600" dirty="0" smtClean="0"/>
          </a:p>
          <a:p>
            <a:endParaRPr lang="en-GB" dirty="0" smtClean="0"/>
          </a:p>
        </p:txBody>
      </p:sp>
      <p:pic>
        <p:nvPicPr>
          <p:cNvPr id="3" name="Picture 2"/>
          <p:cNvPicPr>
            <a:picLocks noChangeAspect="1"/>
          </p:cNvPicPr>
          <p:nvPr/>
        </p:nvPicPr>
        <p:blipFill>
          <a:blip r:embed="rId3"/>
          <a:stretch>
            <a:fillRect/>
          </a:stretch>
        </p:blipFill>
        <p:spPr>
          <a:xfrm>
            <a:off x="246351" y="959259"/>
            <a:ext cx="6099344" cy="3431240"/>
          </a:xfrm>
          <a:prstGeom prst="rect">
            <a:avLst/>
          </a:prstGeom>
        </p:spPr>
      </p:pic>
      <p:sp>
        <p:nvSpPr>
          <p:cNvPr id="8" name="TextBox 7"/>
          <p:cNvSpPr txBox="1"/>
          <p:nvPr/>
        </p:nvSpPr>
        <p:spPr>
          <a:xfrm>
            <a:off x="430267" y="4564308"/>
            <a:ext cx="7610146" cy="1754326"/>
          </a:xfrm>
          <a:prstGeom prst="rect">
            <a:avLst/>
          </a:prstGeom>
          <a:noFill/>
        </p:spPr>
        <p:txBody>
          <a:bodyPr wrap="square" rtlCol="0">
            <a:spAutoFit/>
          </a:bodyPr>
          <a:lstStyle/>
          <a:p>
            <a:r>
              <a:rPr lang="en-GB" dirty="0" smtClean="0">
                <a:hlinkClick r:id="rId4"/>
              </a:rPr>
              <a:t>michael.coughlin@surreycc.gov.uk</a:t>
            </a:r>
            <a:r>
              <a:rPr lang="en-GB" dirty="0" smtClean="0"/>
              <a:t> – Executive </a:t>
            </a:r>
            <a:r>
              <a:rPr lang="en-GB" dirty="0"/>
              <a:t>Director for Transformation, Partnerships and </a:t>
            </a:r>
            <a:r>
              <a:rPr lang="en-GB" dirty="0" smtClean="0"/>
              <a:t>Prosperity</a:t>
            </a:r>
          </a:p>
          <a:p>
            <a:endParaRPr lang="en-GB" dirty="0" smtClean="0"/>
          </a:p>
          <a:p>
            <a:r>
              <a:rPr lang="en-GB" dirty="0" smtClean="0">
                <a:hlinkClick r:id="rId5"/>
              </a:rPr>
              <a:t>marie.snelling@surreycc.gov.uk</a:t>
            </a:r>
            <a:r>
              <a:rPr lang="en-GB" dirty="0" smtClean="0"/>
              <a:t> </a:t>
            </a:r>
            <a:r>
              <a:rPr lang="en-GB" dirty="0" smtClean="0"/>
              <a:t>– Director of </a:t>
            </a:r>
            <a:r>
              <a:rPr lang="en-GB" dirty="0" smtClean="0"/>
              <a:t>Transformation</a:t>
            </a:r>
          </a:p>
          <a:p>
            <a:endParaRPr lang="en-GB" dirty="0"/>
          </a:p>
          <a:p>
            <a:endParaRPr lang="en-GB" dirty="0" smtClean="0"/>
          </a:p>
        </p:txBody>
      </p:sp>
    </p:spTree>
    <p:extLst>
      <p:ext uri="{BB962C8B-B14F-4D97-AF65-F5344CB8AC3E}">
        <p14:creationId xmlns:p14="http://schemas.microsoft.com/office/powerpoint/2010/main" val="3683549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596" y="47298"/>
            <a:ext cx="7886700" cy="441435"/>
          </a:xfrm>
        </p:spPr>
        <p:txBody>
          <a:bodyPr>
            <a:normAutofit fontScale="90000"/>
          </a:bodyPr>
          <a:lstStyle/>
          <a:p>
            <a:r>
              <a:rPr lang="en-GB" sz="3100" b="1" dirty="0" smtClean="0"/>
              <a:t>Delivering</a:t>
            </a:r>
            <a:r>
              <a:rPr lang="en-GB" sz="3200" b="1" dirty="0" smtClean="0"/>
              <a:t> our shared vision for Surrey </a:t>
            </a:r>
            <a:endParaRPr lang="en-GB" sz="3200" b="1" dirty="0"/>
          </a:p>
        </p:txBody>
      </p:sp>
      <p:sp>
        <p:nvSpPr>
          <p:cNvPr id="13" name="TextBox 12"/>
          <p:cNvSpPr txBox="1"/>
          <p:nvPr/>
        </p:nvSpPr>
        <p:spPr>
          <a:xfrm>
            <a:off x="110362" y="488733"/>
            <a:ext cx="8897649" cy="2031325"/>
          </a:xfrm>
          <a:prstGeom prst="rect">
            <a:avLst/>
          </a:prstGeom>
          <a:noFill/>
        </p:spPr>
        <p:txBody>
          <a:bodyPr wrap="square" rtlCol="0">
            <a:spAutoFit/>
          </a:bodyPr>
          <a:lstStyle/>
          <a:p>
            <a:r>
              <a:rPr lang="en-GB" sz="1400" dirty="0" smtClean="0"/>
              <a:t>In 2018 Surrey County Council published a set of connected strategies setting out our ambition for the type of Council we want to be and our role in delivering the Community Vision for Surrey 2030.  These reflected the need </a:t>
            </a:r>
            <a:r>
              <a:rPr lang="en-GB" sz="1400" dirty="0"/>
              <a:t>t</a:t>
            </a:r>
            <a:r>
              <a:rPr lang="en-GB" sz="1400" dirty="0" smtClean="0"/>
              <a:t>o </a:t>
            </a:r>
            <a:r>
              <a:rPr lang="en-GB" sz="1400" dirty="0"/>
              <a:t>change and radically improve the council’s culture, approach and performance, putting residents’ current and future needs </a:t>
            </a:r>
            <a:r>
              <a:rPr lang="en-GB" sz="1400" dirty="0" smtClean="0"/>
              <a:t>first and working better in partnership to achieve this.</a:t>
            </a:r>
            <a:endParaRPr lang="en-GB" sz="1400" dirty="0"/>
          </a:p>
          <a:p>
            <a:endParaRPr lang="en-GB" dirty="0" smtClean="0"/>
          </a:p>
          <a:p>
            <a:endParaRPr lang="en-GB" dirty="0"/>
          </a:p>
          <a:p>
            <a:endParaRPr lang="en-GB" sz="1600" dirty="0" smtClean="0"/>
          </a:p>
          <a:p>
            <a:endParaRPr lang="en-GB" dirty="0" smtClean="0"/>
          </a:p>
        </p:txBody>
      </p:sp>
      <p:pic>
        <p:nvPicPr>
          <p:cNvPr id="5" name="Picture 4" descr="Our vision map.CIRCLES.MASTER.jpg"/>
          <p:cNvPicPr>
            <a:picLocks noChangeAspect="1"/>
          </p:cNvPicPr>
          <p:nvPr/>
        </p:nvPicPr>
        <p:blipFill rotWithShape="1">
          <a:blip r:embed="rId2" cstate="print">
            <a:extLst>
              <a:ext uri="{28A0092B-C50C-407E-A947-70E740481C1C}">
                <a14:useLocalDpi xmlns:a14="http://schemas.microsoft.com/office/drawing/2010/main" val="0"/>
              </a:ext>
            </a:extLst>
          </a:blip>
          <a:srcRect r="16364" b="4889"/>
          <a:stretch/>
        </p:blipFill>
        <p:spPr>
          <a:xfrm>
            <a:off x="344544" y="1413569"/>
            <a:ext cx="8429283" cy="5444431"/>
          </a:xfrm>
          <a:prstGeom prst="rect">
            <a:avLst/>
          </a:prstGeom>
        </p:spPr>
      </p:pic>
      <p:sp>
        <p:nvSpPr>
          <p:cNvPr id="3" name="Slide Number Placeholder 2"/>
          <p:cNvSpPr>
            <a:spLocks noGrp="1"/>
          </p:cNvSpPr>
          <p:nvPr>
            <p:ph type="sldNum" sz="quarter" idx="12"/>
          </p:nvPr>
        </p:nvSpPr>
        <p:spPr>
          <a:xfrm>
            <a:off x="6952596" y="6356351"/>
            <a:ext cx="2057400" cy="365125"/>
          </a:xfrm>
        </p:spPr>
        <p:txBody>
          <a:bodyPr/>
          <a:lstStyle/>
          <a:p>
            <a:fld id="{BD588886-ABB5-45E6-B429-054DE2442F25}" type="slidenum">
              <a:rPr lang="en-GB" smtClean="0"/>
              <a:t>2</a:t>
            </a:fld>
            <a:endParaRPr lang="en-GB"/>
          </a:p>
        </p:txBody>
      </p:sp>
    </p:spTree>
    <p:extLst>
      <p:ext uri="{BB962C8B-B14F-4D97-AF65-F5344CB8AC3E}">
        <p14:creationId xmlns:p14="http://schemas.microsoft.com/office/powerpoint/2010/main" val="29503190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420" y="488733"/>
            <a:ext cx="8734097" cy="5972276"/>
          </a:xfrm>
          <a:prstGeom prst="rect">
            <a:avLst/>
          </a:prstGeom>
        </p:spPr>
        <p:txBody>
          <a:bodyPr wrap="square">
            <a:spAutoFit/>
          </a:bodyPr>
          <a:lstStyle/>
          <a:p>
            <a:r>
              <a:rPr lang="en-GB" sz="1400" dirty="0"/>
              <a:t>W</a:t>
            </a:r>
            <a:r>
              <a:rPr lang="en-GB" sz="1400" dirty="0" smtClean="0"/>
              <a:t>e have to continue our work to get </a:t>
            </a:r>
            <a:r>
              <a:rPr lang="en-GB" sz="1400" dirty="0"/>
              <a:t>the </a:t>
            </a:r>
            <a:r>
              <a:rPr lang="en-GB" sz="1400" dirty="0" smtClean="0"/>
              <a:t>council’s </a:t>
            </a:r>
            <a:r>
              <a:rPr lang="en-GB" sz="1400" dirty="0"/>
              <a:t>finances on to a sustainable </a:t>
            </a:r>
            <a:r>
              <a:rPr lang="en-GB" sz="1400" dirty="0" smtClean="0"/>
              <a:t>footing – this is essential if we are to deliver our ambitions for </a:t>
            </a:r>
            <a:r>
              <a:rPr lang="en-GB" sz="1400" dirty="0"/>
              <a:t>Surrey residents. </a:t>
            </a:r>
            <a:r>
              <a:rPr lang="en-GB" sz="1400" dirty="0" smtClean="0"/>
              <a:t>Other </a:t>
            </a:r>
            <a:r>
              <a:rPr lang="en-GB" sz="1400" dirty="0"/>
              <a:t>changes and improvements we are making go deeper and wider than just finance and reflect the changing needs, hopes and expectations of our residents</a:t>
            </a:r>
            <a:r>
              <a:rPr lang="en-GB" sz="1400" dirty="0" smtClean="0"/>
              <a:t>.</a:t>
            </a:r>
          </a:p>
          <a:p>
            <a:pPr marL="342900" lvl="0" indent="-342900">
              <a:tabLst>
                <a:tab pos="457200" algn="l"/>
              </a:tabLst>
            </a:pPr>
            <a:endParaRPr lang="en-GB" sz="1400" dirty="0"/>
          </a:p>
          <a:p>
            <a:pPr marL="342900" lvl="0" indent="-342900">
              <a:lnSpc>
                <a:spcPct val="107000"/>
              </a:lnSpc>
              <a:spcBef>
                <a:spcPts val="600"/>
              </a:spcBef>
              <a:spcAft>
                <a:spcPts val="600"/>
              </a:spcAft>
              <a:tabLst>
                <a:tab pos="457200" algn="l"/>
              </a:tabLst>
            </a:pPr>
            <a:r>
              <a:rPr lang="en-GB" sz="1400" dirty="0"/>
              <a:t>Aims:</a:t>
            </a:r>
          </a:p>
          <a:p>
            <a:pPr marL="342900" lvl="0" indent="-342900">
              <a:lnSpc>
                <a:spcPct val="107000"/>
              </a:lnSpc>
              <a:spcBef>
                <a:spcPts val="600"/>
              </a:spcBef>
              <a:spcAft>
                <a:spcPts val="600"/>
              </a:spcAft>
              <a:tabLst>
                <a:tab pos="457200" algn="l"/>
              </a:tabLst>
            </a:pPr>
            <a:endParaRPr lang="en-GB" dirty="0" smtClean="0">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tabLst>
                <a:tab pos="457200" algn="l"/>
              </a:tabLst>
            </a:pPr>
            <a:endParaRPr lang="en-GB" dirty="0" smtClean="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tabLst>
                <a:tab pos="457200" algn="l"/>
              </a:tabLst>
            </a:pPr>
            <a:endParaRPr lang="en-GB" dirty="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tabLst>
                <a:tab pos="457200" algn="l"/>
              </a:tabLst>
            </a:pPr>
            <a:endParaRPr lang="en-GB" dirty="0" smtClean="0">
              <a:ea typeface="Times New Roman" panose="02020603050405020304" pitchFamily="18" charset="0"/>
              <a:cs typeface="Times New Roman" panose="02020603050405020304" pitchFamily="18" charset="0"/>
            </a:endParaRPr>
          </a:p>
          <a:p>
            <a:pPr marL="226695">
              <a:lnSpc>
                <a:spcPct val="107000"/>
              </a:lnSpc>
              <a:spcAft>
                <a:spcPts val="800"/>
              </a:spcAft>
            </a:pPr>
            <a:endParaRPr lang="en-GB" dirty="0" smtClean="0">
              <a:latin typeface="Arial" panose="020B0604020202020204" pitchFamily="34" charset="0"/>
              <a:ea typeface="Times New Roman" panose="02020603050405020304" pitchFamily="18" charset="0"/>
              <a:cs typeface="Times New Roman" panose="02020603050405020304" pitchFamily="18" charset="0"/>
            </a:endParaRPr>
          </a:p>
          <a:p>
            <a:pPr marL="226695">
              <a:lnSpc>
                <a:spcPct val="107000"/>
              </a:lnSpc>
              <a:spcAft>
                <a:spcPts val="800"/>
              </a:spcAft>
            </a:pPr>
            <a:endParaRPr lang="en-GB" dirty="0">
              <a:latin typeface="Arial" panose="020B0604020202020204" pitchFamily="34" charset="0"/>
              <a:ea typeface="Times New Roman" panose="02020603050405020304" pitchFamily="18" charset="0"/>
              <a:cs typeface="Times New Roman" panose="02020603050405020304" pitchFamily="18" charset="0"/>
            </a:endParaRPr>
          </a:p>
          <a:p>
            <a:pPr marL="226695">
              <a:lnSpc>
                <a:spcPct val="107000"/>
              </a:lnSpc>
              <a:spcAft>
                <a:spcPts val="800"/>
              </a:spcAft>
            </a:pPr>
            <a:endParaRPr lang="en-GB" dirty="0" smtClean="0">
              <a:latin typeface="Arial" panose="020B0604020202020204" pitchFamily="34" charset="0"/>
              <a:ea typeface="Times New Roman" panose="02020603050405020304" pitchFamily="18" charset="0"/>
              <a:cs typeface="Times New Roman" panose="02020603050405020304" pitchFamily="18" charset="0"/>
            </a:endParaRPr>
          </a:p>
          <a:p>
            <a:pPr marL="226695">
              <a:lnSpc>
                <a:spcPct val="107000"/>
              </a:lnSpc>
              <a:spcAft>
                <a:spcPts val="800"/>
              </a:spcAft>
            </a:pPr>
            <a:endParaRPr lang="en-GB" dirty="0">
              <a:latin typeface="Arial" panose="020B0604020202020204" pitchFamily="34" charset="0"/>
              <a:ea typeface="Times New Roman" panose="02020603050405020304" pitchFamily="18" charset="0"/>
              <a:cs typeface="Times New Roman" panose="02020603050405020304" pitchFamily="18" charset="0"/>
            </a:endParaRPr>
          </a:p>
          <a:p>
            <a:pPr>
              <a:lnSpc>
                <a:spcPct val="107000"/>
              </a:lnSpc>
              <a:spcAft>
                <a:spcPts val="800"/>
              </a:spcAft>
            </a:pPr>
            <a:endParaRPr lang="en-GB" dirty="0">
              <a:latin typeface="Arial" panose="020B0604020202020204" pitchFamily="34" charset="0"/>
              <a:ea typeface="Times New Roman" panose="02020603050405020304" pitchFamily="18" charset="0"/>
              <a:cs typeface="Times New Roman" panose="02020603050405020304" pitchFamily="18" charset="0"/>
            </a:endParaRPr>
          </a:p>
          <a:p>
            <a:pPr>
              <a:lnSpc>
                <a:spcPct val="107000"/>
              </a:lnSpc>
              <a:spcAft>
                <a:spcPts val="800"/>
              </a:spcAft>
            </a:pPr>
            <a:endParaRPr lang="en-GB" sz="1400" dirty="0" smtClean="0">
              <a:latin typeface="Arial" panose="020B0604020202020204" pitchFamily="34" charset="0"/>
              <a:ea typeface="Times New Roman" panose="02020603050405020304" pitchFamily="18" charset="0"/>
              <a:cs typeface="Times New Roman" panose="02020603050405020304" pitchFamily="18" charset="0"/>
            </a:endParaRPr>
          </a:p>
          <a:p>
            <a:pPr>
              <a:lnSpc>
                <a:spcPct val="107000"/>
              </a:lnSpc>
              <a:spcAft>
                <a:spcPts val="800"/>
              </a:spcAft>
            </a:pPr>
            <a:endParaRPr lang="en-GB" sz="1400" dirty="0" smtClean="0">
              <a:ea typeface="Times New Roman" panose="02020603050405020304" pitchFamily="18" charset="0"/>
              <a:cs typeface="Times New Roman" panose="02020603050405020304" pitchFamily="18" charset="0"/>
            </a:endParaRPr>
          </a:p>
          <a:p>
            <a:pPr>
              <a:lnSpc>
                <a:spcPct val="107000"/>
              </a:lnSpc>
              <a:spcAft>
                <a:spcPts val="800"/>
              </a:spcAft>
            </a:pPr>
            <a:r>
              <a:rPr lang="en-GB" sz="1400" dirty="0" smtClean="0">
                <a:ea typeface="Times New Roman" panose="02020603050405020304" pitchFamily="18" charset="0"/>
                <a:cs typeface="Times New Roman" panose="02020603050405020304" pitchFamily="18" charset="0"/>
              </a:rPr>
              <a:t>We have set up a core programme of projects across the council to help us achieve this – but importantly our </a:t>
            </a:r>
            <a:r>
              <a:rPr lang="en-GB" sz="1400" dirty="0">
                <a:ea typeface="Times New Roman" panose="02020603050405020304" pitchFamily="18" charset="0"/>
                <a:cs typeface="Times New Roman" panose="02020603050405020304" pitchFamily="18" charset="0"/>
              </a:rPr>
              <a:t>change and improvement work is not </a:t>
            </a:r>
            <a:r>
              <a:rPr lang="en-GB" sz="1400" i="1" dirty="0">
                <a:ea typeface="Times New Roman" panose="02020603050405020304" pitchFamily="18" charset="0"/>
                <a:cs typeface="Times New Roman" panose="02020603050405020304" pitchFamily="18" charset="0"/>
              </a:rPr>
              <a:t>just</a:t>
            </a:r>
            <a:r>
              <a:rPr lang="en-GB" sz="1400" dirty="0">
                <a:ea typeface="Times New Roman" panose="02020603050405020304" pitchFamily="18" charset="0"/>
                <a:cs typeface="Times New Roman" panose="02020603050405020304" pitchFamily="18" charset="0"/>
              </a:rPr>
              <a:t> a project, programme or one-off initiative – it is the right way of doing things to make a real difference to our </a:t>
            </a:r>
            <a:r>
              <a:rPr lang="en-GB" sz="1400" dirty="0" smtClean="0">
                <a:ea typeface="Times New Roman" panose="02020603050405020304" pitchFamily="18" charset="0"/>
                <a:cs typeface="Times New Roman" panose="02020603050405020304" pitchFamily="18" charset="0"/>
              </a:rPr>
              <a:t>residents</a:t>
            </a:r>
            <a:r>
              <a:rPr lang="en-GB" sz="1400" dirty="0">
                <a:ea typeface="Times New Roman" panose="02020603050405020304" pitchFamily="18" charset="0"/>
                <a:cs typeface="Times New Roman" panose="02020603050405020304" pitchFamily="18" charset="0"/>
              </a:rPr>
              <a:t> </a:t>
            </a:r>
            <a:r>
              <a:rPr lang="en-GB" sz="1400" dirty="0" smtClean="0">
                <a:ea typeface="Times New Roman" panose="02020603050405020304" pitchFamily="18" charset="0"/>
                <a:cs typeface="Times New Roman" panose="02020603050405020304" pitchFamily="18" charset="0"/>
              </a:rPr>
              <a:t>and underlies all our work.</a:t>
            </a:r>
            <a:endParaRPr lang="en-GB" sz="1400" dirty="0">
              <a:effectLst/>
              <a:ea typeface="Calibri" panose="020F0502020204030204" pitchFamily="34" charset="0"/>
              <a:cs typeface="Times New Roman" panose="02020603050405020304" pitchFamily="18" charset="0"/>
            </a:endParaRPr>
          </a:p>
        </p:txBody>
      </p:sp>
      <p:sp>
        <p:nvSpPr>
          <p:cNvPr id="4" name="Title 1"/>
          <p:cNvSpPr>
            <a:spLocks noGrp="1"/>
          </p:cNvSpPr>
          <p:nvPr>
            <p:ph type="title"/>
          </p:nvPr>
        </p:nvSpPr>
        <p:spPr>
          <a:xfrm>
            <a:off x="173420" y="47298"/>
            <a:ext cx="7886700" cy="441435"/>
          </a:xfrm>
        </p:spPr>
        <p:txBody>
          <a:bodyPr>
            <a:noAutofit/>
          </a:bodyPr>
          <a:lstStyle/>
          <a:p>
            <a:r>
              <a:rPr lang="en-GB" sz="2800" b="1" dirty="0" smtClean="0"/>
              <a:t>Why we are changing</a:t>
            </a:r>
            <a:endParaRPr lang="en-GB" sz="2800" b="1" dirty="0"/>
          </a:p>
        </p:txBody>
      </p:sp>
      <p:sp>
        <p:nvSpPr>
          <p:cNvPr id="6" name="Rounded Rectangle 5"/>
          <p:cNvSpPr/>
          <p:nvPr/>
        </p:nvSpPr>
        <p:spPr>
          <a:xfrm>
            <a:off x="2995449" y="3346955"/>
            <a:ext cx="5713754" cy="585303"/>
          </a:xfrm>
          <a:prstGeom prst="roundRect">
            <a:avLst/>
          </a:prstGeom>
          <a:solidFill>
            <a:schemeClr val="accent6">
              <a:lumMod val="20000"/>
              <a:lumOff val="80000"/>
            </a:schemeClr>
          </a:solidFill>
          <a:ln w="28575">
            <a:noFill/>
          </a:ln>
        </p:spPr>
        <p:style>
          <a:lnRef idx="2">
            <a:schemeClr val="accent2"/>
          </a:lnRef>
          <a:fillRef idx="1">
            <a:schemeClr val="lt1"/>
          </a:fillRef>
          <a:effectRef idx="0">
            <a:schemeClr val="accent2"/>
          </a:effectRef>
          <a:fontRef idx="minor">
            <a:schemeClr val="dk1"/>
          </a:fontRef>
        </p:style>
        <p:txBody>
          <a:bodyPr rtlCol="0" anchor="ctr"/>
          <a:lstStyle/>
          <a:p>
            <a:pPr>
              <a:tabLst>
                <a:tab pos="457200" algn="l"/>
              </a:tabLst>
            </a:pPr>
            <a:r>
              <a:rPr lang="en-GB" sz="1400" dirty="0" smtClean="0">
                <a:ea typeface="Times New Roman" panose="02020603050405020304" pitchFamily="18" charset="0"/>
                <a:cs typeface="Times New Roman" panose="02020603050405020304" pitchFamily="18" charset="0"/>
              </a:rPr>
              <a:t>Deal </a:t>
            </a:r>
            <a:r>
              <a:rPr lang="en-GB" sz="1400" dirty="0">
                <a:ea typeface="Times New Roman" panose="02020603050405020304" pitchFamily="18" charset="0"/>
                <a:cs typeface="Times New Roman" panose="02020603050405020304" pitchFamily="18" charset="0"/>
              </a:rPr>
              <a:t>with poor performance and quality so that vital services are delivered where they are needed most</a:t>
            </a:r>
          </a:p>
        </p:txBody>
      </p:sp>
      <p:sp>
        <p:nvSpPr>
          <p:cNvPr id="7" name="Rounded Rectangle 6"/>
          <p:cNvSpPr/>
          <p:nvPr/>
        </p:nvSpPr>
        <p:spPr>
          <a:xfrm>
            <a:off x="2995449" y="2561014"/>
            <a:ext cx="5713754" cy="585303"/>
          </a:xfrm>
          <a:prstGeom prst="roundRect">
            <a:avLst/>
          </a:prstGeom>
          <a:solidFill>
            <a:schemeClr val="accent6">
              <a:lumMod val="20000"/>
              <a:lumOff val="80000"/>
            </a:schemeClr>
          </a:solidFill>
          <a:ln w="28575">
            <a:noFill/>
          </a:ln>
        </p:spPr>
        <p:style>
          <a:lnRef idx="2">
            <a:schemeClr val="accent2"/>
          </a:lnRef>
          <a:fillRef idx="1">
            <a:schemeClr val="lt1"/>
          </a:fillRef>
          <a:effectRef idx="0">
            <a:schemeClr val="accent2"/>
          </a:effectRef>
          <a:fontRef idx="minor">
            <a:schemeClr val="dk1"/>
          </a:fontRef>
        </p:style>
        <p:txBody>
          <a:bodyPr rtlCol="0" anchor="ctr"/>
          <a:lstStyle/>
          <a:p>
            <a:pPr>
              <a:tabLst>
                <a:tab pos="457200" algn="l"/>
              </a:tabLst>
            </a:pPr>
            <a:r>
              <a:rPr lang="en-GB" sz="1400" dirty="0" smtClean="0">
                <a:ea typeface="Times New Roman" panose="02020603050405020304" pitchFamily="18" charset="0"/>
                <a:cs typeface="Times New Roman" panose="02020603050405020304" pitchFamily="18" charset="0"/>
              </a:rPr>
              <a:t>Focus </a:t>
            </a:r>
            <a:r>
              <a:rPr lang="en-GB" sz="1400" dirty="0">
                <a:ea typeface="Times New Roman" panose="02020603050405020304" pitchFamily="18" charset="0"/>
                <a:cs typeface="Times New Roman" panose="02020603050405020304" pitchFamily="18" charset="0"/>
              </a:rPr>
              <a:t>relentlessly on prevention work to address residents’ issues earlier and before they get worse</a:t>
            </a:r>
          </a:p>
        </p:txBody>
      </p:sp>
      <p:sp>
        <p:nvSpPr>
          <p:cNvPr id="8" name="Rounded Rectangle 7"/>
          <p:cNvSpPr/>
          <p:nvPr/>
        </p:nvSpPr>
        <p:spPr>
          <a:xfrm>
            <a:off x="2995449" y="4075657"/>
            <a:ext cx="5713754" cy="627604"/>
          </a:xfrm>
          <a:prstGeom prst="roundRect">
            <a:avLst/>
          </a:prstGeom>
          <a:solidFill>
            <a:schemeClr val="accent6">
              <a:lumMod val="20000"/>
              <a:lumOff val="80000"/>
            </a:schemeClr>
          </a:solidFill>
          <a:ln w="28575">
            <a:noFill/>
          </a:ln>
        </p:spPr>
        <p:style>
          <a:lnRef idx="2">
            <a:schemeClr val="accent2"/>
          </a:lnRef>
          <a:fillRef idx="1">
            <a:schemeClr val="lt1"/>
          </a:fillRef>
          <a:effectRef idx="0">
            <a:schemeClr val="accent2"/>
          </a:effectRef>
          <a:fontRef idx="minor">
            <a:schemeClr val="dk1"/>
          </a:fontRef>
        </p:style>
        <p:txBody>
          <a:bodyPr rtlCol="0" anchor="ctr"/>
          <a:lstStyle/>
          <a:p>
            <a:pPr lvl="0">
              <a:tabLst>
                <a:tab pos="457200" algn="l"/>
              </a:tabLst>
            </a:pPr>
            <a:r>
              <a:rPr lang="en-GB" sz="1400" dirty="0" smtClean="0">
                <a:ea typeface="Times New Roman" panose="02020603050405020304" pitchFamily="18" charset="0"/>
                <a:cs typeface="Times New Roman" panose="02020603050405020304" pitchFamily="18" charset="0"/>
              </a:rPr>
              <a:t>Work </a:t>
            </a:r>
            <a:r>
              <a:rPr lang="en-GB" sz="1400" dirty="0">
                <a:ea typeface="Times New Roman" panose="02020603050405020304" pitchFamily="18" charset="0"/>
                <a:cs typeface="Times New Roman" panose="02020603050405020304" pitchFamily="18" charset="0"/>
              </a:rPr>
              <a:t>better with our partners across the county, co-ordinating, convening and collaborating to secure better outcomes for </a:t>
            </a:r>
            <a:r>
              <a:rPr lang="en-GB" sz="1400" dirty="0" smtClean="0">
                <a:ea typeface="Times New Roman" panose="02020603050405020304" pitchFamily="18" charset="0"/>
                <a:cs typeface="Times New Roman" panose="02020603050405020304" pitchFamily="18" charset="0"/>
              </a:rPr>
              <a:t>the residents </a:t>
            </a:r>
            <a:r>
              <a:rPr lang="en-GB" sz="1400" dirty="0">
                <a:ea typeface="Times New Roman" panose="02020603050405020304" pitchFamily="18" charset="0"/>
                <a:cs typeface="Times New Roman" panose="02020603050405020304" pitchFamily="18" charset="0"/>
              </a:rPr>
              <a:t>we </a:t>
            </a:r>
            <a:r>
              <a:rPr lang="en-GB" sz="1400" dirty="0" smtClean="0">
                <a:ea typeface="Times New Roman" panose="02020603050405020304" pitchFamily="18" charset="0"/>
                <a:cs typeface="Times New Roman" panose="02020603050405020304" pitchFamily="18" charset="0"/>
              </a:rPr>
              <a:t>serve</a:t>
            </a:r>
            <a:endParaRPr lang="en-GB" sz="1400" dirty="0">
              <a:ea typeface="Calibri" panose="020F0502020204030204" pitchFamily="34" charset="0"/>
              <a:cs typeface="Times New Roman" panose="02020603050405020304" pitchFamily="18" charset="0"/>
            </a:endParaRPr>
          </a:p>
        </p:txBody>
      </p:sp>
      <p:sp>
        <p:nvSpPr>
          <p:cNvPr id="9" name="Rounded Rectangle 8"/>
          <p:cNvSpPr/>
          <p:nvPr/>
        </p:nvSpPr>
        <p:spPr>
          <a:xfrm>
            <a:off x="3008373" y="1775073"/>
            <a:ext cx="5700830" cy="585303"/>
          </a:xfrm>
          <a:prstGeom prst="roundRect">
            <a:avLst/>
          </a:prstGeom>
          <a:solidFill>
            <a:schemeClr val="accent6">
              <a:lumMod val="20000"/>
              <a:lumOff val="80000"/>
            </a:schemeClr>
          </a:solidFill>
          <a:ln w="28575">
            <a:noFill/>
          </a:ln>
        </p:spPr>
        <p:style>
          <a:lnRef idx="2">
            <a:schemeClr val="accent2"/>
          </a:lnRef>
          <a:fillRef idx="1">
            <a:schemeClr val="lt1"/>
          </a:fillRef>
          <a:effectRef idx="0">
            <a:schemeClr val="accent2"/>
          </a:effectRef>
          <a:fontRef idx="minor">
            <a:schemeClr val="dk1"/>
          </a:fontRef>
        </p:style>
        <p:txBody>
          <a:bodyPr rtlCol="0" anchor="ctr"/>
          <a:lstStyle/>
          <a:p>
            <a:pPr>
              <a:tabLst>
                <a:tab pos="457200" algn="l"/>
              </a:tabLst>
            </a:pPr>
            <a:r>
              <a:rPr lang="en-GB" sz="1400" dirty="0" smtClean="0">
                <a:ea typeface="Times New Roman" panose="02020603050405020304" pitchFamily="18" charset="0"/>
                <a:cs typeface="Times New Roman" panose="02020603050405020304" pitchFamily="18" charset="0"/>
              </a:rPr>
              <a:t>Give </a:t>
            </a:r>
            <a:r>
              <a:rPr lang="en-GB" sz="1400" dirty="0">
                <a:ea typeface="Times New Roman" panose="02020603050405020304" pitchFamily="18" charset="0"/>
                <a:cs typeface="Times New Roman" panose="02020603050405020304" pitchFamily="18" charset="0"/>
              </a:rPr>
              <a:t>residents more power, support and opportunities to help themselves and each other</a:t>
            </a:r>
          </a:p>
        </p:txBody>
      </p:sp>
      <p:sp>
        <p:nvSpPr>
          <p:cNvPr id="10" name="Rounded Rectangle 9"/>
          <p:cNvSpPr/>
          <p:nvPr/>
        </p:nvSpPr>
        <p:spPr>
          <a:xfrm>
            <a:off x="1161759" y="4816365"/>
            <a:ext cx="1691797" cy="585303"/>
          </a:xfrm>
          <a:prstGeom prst="roundRect">
            <a:avLst/>
          </a:prstGeom>
          <a:solidFill>
            <a:schemeClr val="accent6">
              <a:lumMod val="20000"/>
              <a:lumOff val="80000"/>
            </a:schemeClr>
          </a:solidFill>
          <a:ln w="28575">
            <a:noFill/>
          </a:ln>
        </p:spPr>
        <p:style>
          <a:lnRef idx="2">
            <a:schemeClr val="accent2"/>
          </a:lnRef>
          <a:fillRef idx="1">
            <a:schemeClr val="lt1"/>
          </a:fillRef>
          <a:effectRef idx="0">
            <a:schemeClr val="accent2"/>
          </a:effectRef>
          <a:fontRef idx="minor">
            <a:schemeClr val="dk1"/>
          </a:fontRef>
        </p:style>
        <p:txBody>
          <a:bodyPr rtlCol="0" anchor="ctr"/>
          <a:lstStyle/>
          <a:p>
            <a:pPr>
              <a:tabLst>
                <a:tab pos="457200" algn="l"/>
              </a:tabLst>
            </a:pPr>
            <a:r>
              <a:rPr lang="en-GB" sz="2000" b="1" dirty="0" smtClean="0">
                <a:ea typeface="Times New Roman" panose="02020603050405020304" pitchFamily="18" charset="0"/>
                <a:cs typeface="Times New Roman" panose="02020603050405020304" pitchFamily="18" charset="0"/>
              </a:rPr>
              <a:t>Staff</a:t>
            </a:r>
            <a:endParaRPr lang="en-GB" sz="1400" dirty="0">
              <a:ea typeface="Times New Roman" panose="02020603050405020304" pitchFamily="18" charset="0"/>
              <a:cs typeface="Times New Roman" panose="02020603050405020304" pitchFamily="18" charset="0"/>
            </a:endParaRPr>
          </a:p>
        </p:txBody>
      </p:sp>
      <p:sp>
        <p:nvSpPr>
          <p:cNvPr id="11" name="Google Shape;1624;p71"/>
          <p:cNvSpPr/>
          <p:nvPr/>
        </p:nvSpPr>
        <p:spPr>
          <a:xfrm>
            <a:off x="359570" y="4221206"/>
            <a:ext cx="517269" cy="335416"/>
          </a:xfrm>
          <a:custGeom>
            <a:avLst/>
            <a:gdLst/>
            <a:ahLst/>
            <a:cxnLst/>
            <a:rect l="l" t="t" r="r" b="b"/>
            <a:pathLst>
              <a:path w="404" h="218" extrusionOk="0">
                <a:moveTo>
                  <a:pt x="310" y="162"/>
                </a:moveTo>
                <a:lnTo>
                  <a:pt x="310" y="162"/>
                </a:lnTo>
                <a:lnTo>
                  <a:pt x="306" y="164"/>
                </a:lnTo>
                <a:lnTo>
                  <a:pt x="300" y="166"/>
                </a:lnTo>
                <a:lnTo>
                  <a:pt x="300" y="166"/>
                </a:lnTo>
                <a:lnTo>
                  <a:pt x="296" y="164"/>
                </a:lnTo>
                <a:lnTo>
                  <a:pt x="290" y="162"/>
                </a:lnTo>
                <a:lnTo>
                  <a:pt x="290" y="162"/>
                </a:lnTo>
                <a:lnTo>
                  <a:pt x="290" y="168"/>
                </a:lnTo>
                <a:lnTo>
                  <a:pt x="288" y="172"/>
                </a:lnTo>
                <a:lnTo>
                  <a:pt x="286" y="176"/>
                </a:lnTo>
                <a:lnTo>
                  <a:pt x="282" y="180"/>
                </a:lnTo>
                <a:lnTo>
                  <a:pt x="282" y="180"/>
                </a:lnTo>
                <a:lnTo>
                  <a:pt x="276" y="182"/>
                </a:lnTo>
                <a:lnTo>
                  <a:pt x="272" y="184"/>
                </a:lnTo>
                <a:lnTo>
                  <a:pt x="272" y="184"/>
                </a:lnTo>
                <a:lnTo>
                  <a:pt x="262" y="180"/>
                </a:lnTo>
                <a:lnTo>
                  <a:pt x="258" y="178"/>
                </a:lnTo>
                <a:lnTo>
                  <a:pt x="256" y="174"/>
                </a:lnTo>
                <a:lnTo>
                  <a:pt x="252" y="170"/>
                </a:lnTo>
                <a:lnTo>
                  <a:pt x="252" y="170"/>
                </a:lnTo>
                <a:lnTo>
                  <a:pt x="250" y="178"/>
                </a:lnTo>
                <a:lnTo>
                  <a:pt x="248" y="182"/>
                </a:lnTo>
                <a:lnTo>
                  <a:pt x="244" y="186"/>
                </a:lnTo>
                <a:lnTo>
                  <a:pt x="244" y="186"/>
                </a:lnTo>
                <a:lnTo>
                  <a:pt x="238" y="188"/>
                </a:lnTo>
                <a:lnTo>
                  <a:pt x="234" y="188"/>
                </a:lnTo>
                <a:lnTo>
                  <a:pt x="234" y="188"/>
                </a:lnTo>
                <a:lnTo>
                  <a:pt x="232" y="188"/>
                </a:lnTo>
                <a:lnTo>
                  <a:pt x="232" y="188"/>
                </a:lnTo>
                <a:lnTo>
                  <a:pt x="230" y="188"/>
                </a:lnTo>
                <a:lnTo>
                  <a:pt x="230" y="188"/>
                </a:lnTo>
                <a:lnTo>
                  <a:pt x="228" y="188"/>
                </a:lnTo>
                <a:lnTo>
                  <a:pt x="228" y="188"/>
                </a:lnTo>
                <a:lnTo>
                  <a:pt x="226" y="188"/>
                </a:lnTo>
                <a:lnTo>
                  <a:pt x="222" y="188"/>
                </a:lnTo>
                <a:lnTo>
                  <a:pt x="222" y="188"/>
                </a:lnTo>
                <a:lnTo>
                  <a:pt x="222" y="176"/>
                </a:lnTo>
                <a:lnTo>
                  <a:pt x="222" y="176"/>
                </a:lnTo>
                <a:lnTo>
                  <a:pt x="216" y="166"/>
                </a:lnTo>
                <a:lnTo>
                  <a:pt x="208" y="158"/>
                </a:lnTo>
                <a:lnTo>
                  <a:pt x="208" y="158"/>
                </a:lnTo>
                <a:lnTo>
                  <a:pt x="200" y="156"/>
                </a:lnTo>
                <a:lnTo>
                  <a:pt x="192" y="154"/>
                </a:lnTo>
                <a:lnTo>
                  <a:pt x="192" y="154"/>
                </a:lnTo>
                <a:lnTo>
                  <a:pt x="190" y="154"/>
                </a:lnTo>
                <a:lnTo>
                  <a:pt x="190" y="154"/>
                </a:lnTo>
                <a:lnTo>
                  <a:pt x="186" y="146"/>
                </a:lnTo>
                <a:lnTo>
                  <a:pt x="178" y="142"/>
                </a:lnTo>
                <a:lnTo>
                  <a:pt x="178" y="142"/>
                </a:lnTo>
                <a:lnTo>
                  <a:pt x="170" y="138"/>
                </a:lnTo>
                <a:lnTo>
                  <a:pt x="162" y="138"/>
                </a:lnTo>
                <a:lnTo>
                  <a:pt x="162" y="138"/>
                </a:lnTo>
                <a:lnTo>
                  <a:pt x="160" y="138"/>
                </a:lnTo>
                <a:lnTo>
                  <a:pt x="160" y="138"/>
                </a:lnTo>
                <a:lnTo>
                  <a:pt x="156" y="130"/>
                </a:lnTo>
                <a:lnTo>
                  <a:pt x="148" y="124"/>
                </a:lnTo>
                <a:lnTo>
                  <a:pt x="148" y="124"/>
                </a:lnTo>
                <a:lnTo>
                  <a:pt x="142" y="122"/>
                </a:lnTo>
                <a:lnTo>
                  <a:pt x="134" y="120"/>
                </a:lnTo>
                <a:lnTo>
                  <a:pt x="134" y="120"/>
                </a:lnTo>
                <a:lnTo>
                  <a:pt x="126" y="122"/>
                </a:lnTo>
                <a:lnTo>
                  <a:pt x="118" y="124"/>
                </a:lnTo>
                <a:lnTo>
                  <a:pt x="112" y="130"/>
                </a:lnTo>
                <a:lnTo>
                  <a:pt x="106" y="136"/>
                </a:lnTo>
                <a:lnTo>
                  <a:pt x="102" y="144"/>
                </a:lnTo>
                <a:lnTo>
                  <a:pt x="80" y="132"/>
                </a:lnTo>
                <a:lnTo>
                  <a:pt x="80" y="132"/>
                </a:lnTo>
                <a:lnTo>
                  <a:pt x="76" y="128"/>
                </a:lnTo>
                <a:lnTo>
                  <a:pt x="74" y="124"/>
                </a:lnTo>
                <a:lnTo>
                  <a:pt x="72" y="120"/>
                </a:lnTo>
                <a:lnTo>
                  <a:pt x="74" y="114"/>
                </a:lnTo>
                <a:lnTo>
                  <a:pt x="92" y="46"/>
                </a:lnTo>
                <a:lnTo>
                  <a:pt x="92" y="46"/>
                </a:lnTo>
                <a:lnTo>
                  <a:pt x="94" y="42"/>
                </a:lnTo>
                <a:lnTo>
                  <a:pt x="98" y="38"/>
                </a:lnTo>
                <a:lnTo>
                  <a:pt x="102" y="36"/>
                </a:lnTo>
                <a:lnTo>
                  <a:pt x="106" y="36"/>
                </a:lnTo>
                <a:lnTo>
                  <a:pt x="140" y="34"/>
                </a:lnTo>
                <a:lnTo>
                  <a:pt x="138" y="38"/>
                </a:lnTo>
                <a:lnTo>
                  <a:pt x="138" y="38"/>
                </a:lnTo>
                <a:lnTo>
                  <a:pt x="134" y="46"/>
                </a:lnTo>
                <a:lnTo>
                  <a:pt x="132" y="52"/>
                </a:lnTo>
                <a:lnTo>
                  <a:pt x="132" y="60"/>
                </a:lnTo>
                <a:lnTo>
                  <a:pt x="134" y="66"/>
                </a:lnTo>
                <a:lnTo>
                  <a:pt x="134" y="66"/>
                </a:lnTo>
                <a:lnTo>
                  <a:pt x="136" y="72"/>
                </a:lnTo>
                <a:lnTo>
                  <a:pt x="140" y="78"/>
                </a:lnTo>
                <a:lnTo>
                  <a:pt x="144" y="84"/>
                </a:lnTo>
                <a:lnTo>
                  <a:pt x="150" y="88"/>
                </a:lnTo>
                <a:lnTo>
                  <a:pt x="150" y="88"/>
                </a:lnTo>
                <a:lnTo>
                  <a:pt x="158" y="92"/>
                </a:lnTo>
                <a:lnTo>
                  <a:pt x="168" y="92"/>
                </a:lnTo>
                <a:lnTo>
                  <a:pt x="168" y="92"/>
                </a:lnTo>
                <a:lnTo>
                  <a:pt x="178" y="92"/>
                </a:lnTo>
                <a:lnTo>
                  <a:pt x="186" y="88"/>
                </a:lnTo>
                <a:lnTo>
                  <a:pt x="194" y="82"/>
                </a:lnTo>
                <a:lnTo>
                  <a:pt x="198" y="74"/>
                </a:lnTo>
                <a:lnTo>
                  <a:pt x="212" y="52"/>
                </a:lnTo>
                <a:lnTo>
                  <a:pt x="288" y="92"/>
                </a:lnTo>
                <a:lnTo>
                  <a:pt x="288" y="92"/>
                </a:lnTo>
                <a:lnTo>
                  <a:pt x="290" y="94"/>
                </a:lnTo>
                <a:lnTo>
                  <a:pt x="294" y="98"/>
                </a:lnTo>
                <a:lnTo>
                  <a:pt x="294" y="98"/>
                </a:lnTo>
                <a:lnTo>
                  <a:pt x="294" y="100"/>
                </a:lnTo>
                <a:lnTo>
                  <a:pt x="294" y="100"/>
                </a:lnTo>
                <a:lnTo>
                  <a:pt x="296" y="100"/>
                </a:lnTo>
                <a:lnTo>
                  <a:pt x="318" y="136"/>
                </a:lnTo>
                <a:lnTo>
                  <a:pt x="318" y="136"/>
                </a:lnTo>
                <a:lnTo>
                  <a:pt x="320" y="144"/>
                </a:lnTo>
                <a:lnTo>
                  <a:pt x="320" y="150"/>
                </a:lnTo>
                <a:lnTo>
                  <a:pt x="316" y="158"/>
                </a:lnTo>
                <a:lnTo>
                  <a:pt x="310" y="162"/>
                </a:lnTo>
                <a:lnTo>
                  <a:pt x="310" y="162"/>
                </a:lnTo>
                <a:close/>
                <a:moveTo>
                  <a:pt x="134" y="132"/>
                </a:moveTo>
                <a:lnTo>
                  <a:pt x="134" y="132"/>
                </a:lnTo>
                <a:lnTo>
                  <a:pt x="128" y="132"/>
                </a:lnTo>
                <a:lnTo>
                  <a:pt x="124" y="134"/>
                </a:lnTo>
                <a:lnTo>
                  <a:pt x="120" y="138"/>
                </a:lnTo>
                <a:lnTo>
                  <a:pt x="118" y="142"/>
                </a:lnTo>
                <a:lnTo>
                  <a:pt x="102" y="170"/>
                </a:lnTo>
                <a:lnTo>
                  <a:pt x="102" y="170"/>
                </a:lnTo>
                <a:lnTo>
                  <a:pt x="98" y="176"/>
                </a:lnTo>
                <a:lnTo>
                  <a:pt x="100" y="184"/>
                </a:lnTo>
                <a:lnTo>
                  <a:pt x="102" y="190"/>
                </a:lnTo>
                <a:lnTo>
                  <a:pt x="108" y="194"/>
                </a:lnTo>
                <a:lnTo>
                  <a:pt x="108" y="194"/>
                </a:lnTo>
                <a:lnTo>
                  <a:pt x="112" y="196"/>
                </a:lnTo>
                <a:lnTo>
                  <a:pt x="118" y="198"/>
                </a:lnTo>
                <a:lnTo>
                  <a:pt x="118" y="198"/>
                </a:lnTo>
                <a:lnTo>
                  <a:pt x="122" y="196"/>
                </a:lnTo>
                <a:lnTo>
                  <a:pt x="128" y="194"/>
                </a:lnTo>
                <a:lnTo>
                  <a:pt x="128" y="194"/>
                </a:lnTo>
                <a:lnTo>
                  <a:pt x="128" y="198"/>
                </a:lnTo>
                <a:lnTo>
                  <a:pt x="130" y="204"/>
                </a:lnTo>
                <a:lnTo>
                  <a:pt x="132" y="208"/>
                </a:lnTo>
                <a:lnTo>
                  <a:pt x="138" y="212"/>
                </a:lnTo>
                <a:lnTo>
                  <a:pt x="138" y="212"/>
                </a:lnTo>
                <a:lnTo>
                  <a:pt x="142" y="214"/>
                </a:lnTo>
                <a:lnTo>
                  <a:pt x="146" y="214"/>
                </a:lnTo>
                <a:lnTo>
                  <a:pt x="146" y="214"/>
                </a:lnTo>
                <a:lnTo>
                  <a:pt x="152" y="214"/>
                </a:lnTo>
                <a:lnTo>
                  <a:pt x="156" y="212"/>
                </a:lnTo>
                <a:lnTo>
                  <a:pt x="160" y="208"/>
                </a:lnTo>
                <a:lnTo>
                  <a:pt x="162" y="204"/>
                </a:lnTo>
                <a:lnTo>
                  <a:pt x="166" y="200"/>
                </a:lnTo>
                <a:lnTo>
                  <a:pt x="166" y="200"/>
                </a:lnTo>
                <a:lnTo>
                  <a:pt x="168" y="208"/>
                </a:lnTo>
                <a:lnTo>
                  <a:pt x="170" y="212"/>
                </a:lnTo>
                <a:lnTo>
                  <a:pt x="174" y="216"/>
                </a:lnTo>
                <a:lnTo>
                  <a:pt x="174" y="216"/>
                </a:lnTo>
                <a:lnTo>
                  <a:pt x="178" y="218"/>
                </a:lnTo>
                <a:lnTo>
                  <a:pt x="184" y="218"/>
                </a:lnTo>
                <a:lnTo>
                  <a:pt x="184" y="218"/>
                </a:lnTo>
                <a:lnTo>
                  <a:pt x="188" y="218"/>
                </a:lnTo>
                <a:lnTo>
                  <a:pt x="192" y="216"/>
                </a:lnTo>
                <a:lnTo>
                  <a:pt x="196" y="212"/>
                </a:lnTo>
                <a:lnTo>
                  <a:pt x="200" y="208"/>
                </a:lnTo>
                <a:lnTo>
                  <a:pt x="208" y="194"/>
                </a:lnTo>
                <a:lnTo>
                  <a:pt x="208" y="194"/>
                </a:lnTo>
                <a:lnTo>
                  <a:pt x="210" y="188"/>
                </a:lnTo>
                <a:lnTo>
                  <a:pt x="210" y="180"/>
                </a:lnTo>
                <a:lnTo>
                  <a:pt x="206" y="174"/>
                </a:lnTo>
                <a:lnTo>
                  <a:pt x="202" y="168"/>
                </a:lnTo>
                <a:lnTo>
                  <a:pt x="202" y="168"/>
                </a:lnTo>
                <a:lnTo>
                  <a:pt x="196" y="166"/>
                </a:lnTo>
                <a:lnTo>
                  <a:pt x="192" y="166"/>
                </a:lnTo>
                <a:lnTo>
                  <a:pt x="192" y="166"/>
                </a:lnTo>
                <a:lnTo>
                  <a:pt x="186" y="168"/>
                </a:lnTo>
                <a:lnTo>
                  <a:pt x="182" y="170"/>
                </a:lnTo>
                <a:lnTo>
                  <a:pt x="182" y="170"/>
                </a:lnTo>
                <a:lnTo>
                  <a:pt x="180" y="164"/>
                </a:lnTo>
                <a:lnTo>
                  <a:pt x="180" y="160"/>
                </a:lnTo>
                <a:lnTo>
                  <a:pt x="176" y="156"/>
                </a:lnTo>
                <a:lnTo>
                  <a:pt x="172" y="152"/>
                </a:lnTo>
                <a:lnTo>
                  <a:pt x="172" y="152"/>
                </a:lnTo>
                <a:lnTo>
                  <a:pt x="168" y="150"/>
                </a:lnTo>
                <a:lnTo>
                  <a:pt x="162" y="150"/>
                </a:lnTo>
                <a:lnTo>
                  <a:pt x="162" y="150"/>
                </a:lnTo>
                <a:lnTo>
                  <a:pt x="156" y="150"/>
                </a:lnTo>
                <a:lnTo>
                  <a:pt x="152" y="152"/>
                </a:lnTo>
                <a:lnTo>
                  <a:pt x="152" y="152"/>
                </a:lnTo>
                <a:lnTo>
                  <a:pt x="152" y="148"/>
                </a:lnTo>
                <a:lnTo>
                  <a:pt x="150" y="142"/>
                </a:lnTo>
                <a:lnTo>
                  <a:pt x="146" y="138"/>
                </a:lnTo>
                <a:lnTo>
                  <a:pt x="142" y="134"/>
                </a:lnTo>
                <a:lnTo>
                  <a:pt x="142" y="134"/>
                </a:lnTo>
                <a:lnTo>
                  <a:pt x="138" y="132"/>
                </a:lnTo>
                <a:lnTo>
                  <a:pt x="134" y="132"/>
                </a:lnTo>
                <a:close/>
                <a:moveTo>
                  <a:pt x="378" y="0"/>
                </a:moveTo>
                <a:lnTo>
                  <a:pt x="316" y="18"/>
                </a:lnTo>
                <a:lnTo>
                  <a:pt x="366" y="184"/>
                </a:lnTo>
                <a:lnTo>
                  <a:pt x="386" y="178"/>
                </a:lnTo>
                <a:lnTo>
                  <a:pt x="386" y="178"/>
                </a:lnTo>
                <a:lnTo>
                  <a:pt x="394" y="160"/>
                </a:lnTo>
                <a:lnTo>
                  <a:pt x="398" y="140"/>
                </a:lnTo>
                <a:lnTo>
                  <a:pt x="402" y="118"/>
                </a:lnTo>
                <a:lnTo>
                  <a:pt x="404" y="96"/>
                </a:lnTo>
                <a:lnTo>
                  <a:pt x="404" y="96"/>
                </a:lnTo>
                <a:lnTo>
                  <a:pt x="402" y="70"/>
                </a:lnTo>
                <a:lnTo>
                  <a:pt x="398" y="46"/>
                </a:lnTo>
                <a:lnTo>
                  <a:pt x="390" y="22"/>
                </a:lnTo>
                <a:lnTo>
                  <a:pt x="378" y="0"/>
                </a:lnTo>
                <a:lnTo>
                  <a:pt x="378" y="0"/>
                </a:lnTo>
                <a:close/>
                <a:moveTo>
                  <a:pt x="26" y="0"/>
                </a:moveTo>
                <a:lnTo>
                  <a:pt x="26" y="0"/>
                </a:lnTo>
                <a:lnTo>
                  <a:pt x="14" y="22"/>
                </a:lnTo>
                <a:lnTo>
                  <a:pt x="6" y="46"/>
                </a:lnTo>
                <a:lnTo>
                  <a:pt x="2" y="70"/>
                </a:lnTo>
                <a:lnTo>
                  <a:pt x="0" y="96"/>
                </a:lnTo>
                <a:lnTo>
                  <a:pt x="0" y="96"/>
                </a:lnTo>
                <a:lnTo>
                  <a:pt x="2" y="118"/>
                </a:lnTo>
                <a:lnTo>
                  <a:pt x="6" y="140"/>
                </a:lnTo>
                <a:lnTo>
                  <a:pt x="10" y="160"/>
                </a:lnTo>
                <a:lnTo>
                  <a:pt x="18" y="178"/>
                </a:lnTo>
                <a:lnTo>
                  <a:pt x="40" y="184"/>
                </a:lnTo>
                <a:lnTo>
                  <a:pt x="88" y="18"/>
                </a:lnTo>
                <a:lnTo>
                  <a:pt x="26" y="0"/>
                </a:lnTo>
                <a:close/>
                <a:moveTo>
                  <a:pt x="90" y="164"/>
                </a:moveTo>
                <a:lnTo>
                  <a:pt x="96" y="154"/>
                </a:lnTo>
                <a:lnTo>
                  <a:pt x="74" y="142"/>
                </a:lnTo>
                <a:lnTo>
                  <a:pt x="74" y="142"/>
                </a:lnTo>
                <a:lnTo>
                  <a:pt x="70" y="138"/>
                </a:lnTo>
                <a:lnTo>
                  <a:pt x="68" y="142"/>
                </a:lnTo>
                <a:lnTo>
                  <a:pt x="68" y="142"/>
                </a:lnTo>
                <a:lnTo>
                  <a:pt x="64" y="150"/>
                </a:lnTo>
                <a:lnTo>
                  <a:pt x="66" y="158"/>
                </a:lnTo>
                <a:lnTo>
                  <a:pt x="68" y="164"/>
                </a:lnTo>
                <a:lnTo>
                  <a:pt x="74" y="170"/>
                </a:lnTo>
                <a:lnTo>
                  <a:pt x="74" y="170"/>
                </a:lnTo>
                <a:lnTo>
                  <a:pt x="80" y="172"/>
                </a:lnTo>
                <a:lnTo>
                  <a:pt x="84" y="172"/>
                </a:lnTo>
                <a:lnTo>
                  <a:pt x="84" y="172"/>
                </a:lnTo>
                <a:lnTo>
                  <a:pt x="88" y="172"/>
                </a:lnTo>
                <a:lnTo>
                  <a:pt x="88" y="172"/>
                </a:lnTo>
                <a:lnTo>
                  <a:pt x="90" y="164"/>
                </a:lnTo>
                <a:lnTo>
                  <a:pt x="90" y="164"/>
                </a:lnTo>
                <a:close/>
                <a:moveTo>
                  <a:pt x="328" y="106"/>
                </a:moveTo>
                <a:lnTo>
                  <a:pt x="306" y="34"/>
                </a:lnTo>
                <a:lnTo>
                  <a:pt x="306" y="34"/>
                </a:lnTo>
                <a:lnTo>
                  <a:pt x="304" y="30"/>
                </a:lnTo>
                <a:lnTo>
                  <a:pt x="300" y="26"/>
                </a:lnTo>
                <a:lnTo>
                  <a:pt x="296" y="24"/>
                </a:lnTo>
                <a:lnTo>
                  <a:pt x="292" y="22"/>
                </a:lnTo>
                <a:lnTo>
                  <a:pt x="230" y="8"/>
                </a:lnTo>
                <a:lnTo>
                  <a:pt x="230" y="8"/>
                </a:lnTo>
                <a:lnTo>
                  <a:pt x="230" y="8"/>
                </a:lnTo>
                <a:lnTo>
                  <a:pt x="194" y="2"/>
                </a:lnTo>
                <a:lnTo>
                  <a:pt x="194" y="2"/>
                </a:lnTo>
                <a:lnTo>
                  <a:pt x="192" y="2"/>
                </a:lnTo>
                <a:lnTo>
                  <a:pt x="192" y="2"/>
                </a:lnTo>
                <a:lnTo>
                  <a:pt x="192" y="2"/>
                </a:lnTo>
                <a:lnTo>
                  <a:pt x="192" y="2"/>
                </a:lnTo>
                <a:lnTo>
                  <a:pt x="192" y="0"/>
                </a:lnTo>
                <a:lnTo>
                  <a:pt x="190" y="0"/>
                </a:lnTo>
                <a:lnTo>
                  <a:pt x="190" y="0"/>
                </a:lnTo>
                <a:lnTo>
                  <a:pt x="190" y="0"/>
                </a:lnTo>
                <a:lnTo>
                  <a:pt x="188" y="0"/>
                </a:lnTo>
                <a:lnTo>
                  <a:pt x="188" y="0"/>
                </a:lnTo>
                <a:lnTo>
                  <a:pt x="182" y="2"/>
                </a:lnTo>
                <a:lnTo>
                  <a:pt x="176" y="4"/>
                </a:lnTo>
                <a:lnTo>
                  <a:pt x="170" y="8"/>
                </a:lnTo>
                <a:lnTo>
                  <a:pt x="166" y="12"/>
                </a:lnTo>
                <a:lnTo>
                  <a:pt x="148" y="44"/>
                </a:lnTo>
                <a:lnTo>
                  <a:pt x="148" y="44"/>
                </a:lnTo>
                <a:lnTo>
                  <a:pt x="144" y="54"/>
                </a:lnTo>
                <a:lnTo>
                  <a:pt x="146" y="62"/>
                </a:lnTo>
                <a:lnTo>
                  <a:pt x="150" y="72"/>
                </a:lnTo>
                <a:lnTo>
                  <a:pt x="156" y="78"/>
                </a:lnTo>
                <a:lnTo>
                  <a:pt x="156" y="78"/>
                </a:lnTo>
                <a:lnTo>
                  <a:pt x="162" y="80"/>
                </a:lnTo>
                <a:lnTo>
                  <a:pt x="168" y="80"/>
                </a:lnTo>
                <a:lnTo>
                  <a:pt x="168" y="80"/>
                </a:lnTo>
                <a:lnTo>
                  <a:pt x="174" y="80"/>
                </a:lnTo>
                <a:lnTo>
                  <a:pt x="180" y="78"/>
                </a:lnTo>
                <a:lnTo>
                  <a:pt x="184" y="74"/>
                </a:lnTo>
                <a:lnTo>
                  <a:pt x="188" y="68"/>
                </a:lnTo>
                <a:lnTo>
                  <a:pt x="208" y="36"/>
                </a:lnTo>
                <a:lnTo>
                  <a:pt x="292" y="82"/>
                </a:lnTo>
                <a:lnTo>
                  <a:pt x="292" y="82"/>
                </a:lnTo>
                <a:lnTo>
                  <a:pt x="298" y="86"/>
                </a:lnTo>
                <a:lnTo>
                  <a:pt x="304" y="90"/>
                </a:lnTo>
                <a:lnTo>
                  <a:pt x="304" y="90"/>
                </a:lnTo>
                <a:lnTo>
                  <a:pt x="304" y="94"/>
                </a:lnTo>
                <a:lnTo>
                  <a:pt x="304" y="94"/>
                </a:lnTo>
                <a:lnTo>
                  <a:pt x="306" y="94"/>
                </a:lnTo>
                <a:lnTo>
                  <a:pt x="324" y="124"/>
                </a:lnTo>
                <a:lnTo>
                  <a:pt x="324" y="124"/>
                </a:lnTo>
                <a:lnTo>
                  <a:pt x="326" y="120"/>
                </a:lnTo>
                <a:lnTo>
                  <a:pt x="328" y="116"/>
                </a:lnTo>
                <a:lnTo>
                  <a:pt x="330" y="110"/>
                </a:lnTo>
                <a:lnTo>
                  <a:pt x="328" y="106"/>
                </a:lnTo>
                <a:lnTo>
                  <a:pt x="328" y="106"/>
                </a:lnTo>
                <a:close/>
              </a:path>
            </a:pathLst>
          </a:custGeom>
          <a:solidFill>
            <a:schemeClr val="accent6">
              <a:lumMod val="50000"/>
            </a:schemeClr>
          </a:solidFill>
          <a:ln>
            <a:noFill/>
          </a:ln>
        </p:spPr>
        <p:txBody>
          <a:bodyPr spcFirstLastPara="1" wrap="square" lIns="72850" tIns="36425" rIns="72850" bIns="36425" anchor="t" anchorCtr="0">
            <a:noAutofit/>
          </a:bodyPr>
          <a:lstStyle/>
          <a:p>
            <a:pPr marL="0" marR="0" lvl="0" indent="0" algn="l" rtl="0">
              <a:lnSpc>
                <a:spcPct val="100000"/>
              </a:lnSpc>
              <a:spcBef>
                <a:spcPts val="0"/>
              </a:spcBef>
              <a:spcAft>
                <a:spcPts val="0"/>
              </a:spcAft>
              <a:buClr>
                <a:srgbClr val="000000"/>
              </a:buClr>
              <a:buSzPts val="1600"/>
              <a:buFont typeface="Arial"/>
              <a:buNone/>
            </a:pPr>
            <a:endParaRPr sz="1600" b="0" i="0" u="none" strike="noStrike" cap="none">
              <a:solidFill>
                <a:srgbClr val="000000"/>
              </a:solidFill>
              <a:latin typeface="Arial"/>
              <a:ea typeface="Arial"/>
              <a:cs typeface="Arial"/>
              <a:sym typeface="Arial"/>
            </a:endParaRPr>
          </a:p>
        </p:txBody>
      </p:sp>
      <p:sp>
        <p:nvSpPr>
          <p:cNvPr id="12" name="Google Shape;2884;p101"/>
          <p:cNvSpPr/>
          <p:nvPr/>
        </p:nvSpPr>
        <p:spPr>
          <a:xfrm>
            <a:off x="307929" y="2635299"/>
            <a:ext cx="606160" cy="451726"/>
          </a:xfrm>
          <a:custGeom>
            <a:avLst/>
            <a:gdLst/>
            <a:ahLst/>
            <a:cxnLst/>
            <a:rect l="l" t="t" r="r" b="b"/>
            <a:pathLst>
              <a:path w="120000" h="120000" extrusionOk="0">
                <a:moveTo>
                  <a:pt x="90909" y="19649"/>
                </a:moveTo>
                <a:lnTo>
                  <a:pt x="90909" y="19649"/>
                </a:lnTo>
                <a:lnTo>
                  <a:pt x="90303" y="22456"/>
                </a:lnTo>
                <a:lnTo>
                  <a:pt x="89696" y="25263"/>
                </a:lnTo>
                <a:lnTo>
                  <a:pt x="89090" y="28070"/>
                </a:lnTo>
                <a:lnTo>
                  <a:pt x="87272" y="30877"/>
                </a:lnTo>
                <a:lnTo>
                  <a:pt x="87272" y="30877"/>
                </a:lnTo>
                <a:lnTo>
                  <a:pt x="87272" y="31578"/>
                </a:lnTo>
                <a:lnTo>
                  <a:pt x="62424" y="68771"/>
                </a:lnTo>
                <a:lnTo>
                  <a:pt x="62424" y="68771"/>
                </a:lnTo>
                <a:lnTo>
                  <a:pt x="61212" y="69473"/>
                </a:lnTo>
                <a:lnTo>
                  <a:pt x="59999" y="70175"/>
                </a:lnTo>
                <a:lnTo>
                  <a:pt x="59999" y="70175"/>
                </a:lnTo>
                <a:lnTo>
                  <a:pt x="58787" y="69473"/>
                </a:lnTo>
                <a:lnTo>
                  <a:pt x="57575" y="68771"/>
                </a:lnTo>
                <a:lnTo>
                  <a:pt x="32727" y="31578"/>
                </a:lnTo>
                <a:lnTo>
                  <a:pt x="32727" y="31578"/>
                </a:lnTo>
                <a:lnTo>
                  <a:pt x="32727" y="30877"/>
                </a:lnTo>
                <a:lnTo>
                  <a:pt x="32727" y="30877"/>
                </a:lnTo>
                <a:lnTo>
                  <a:pt x="30909" y="28070"/>
                </a:lnTo>
                <a:lnTo>
                  <a:pt x="30303" y="25263"/>
                </a:lnTo>
                <a:lnTo>
                  <a:pt x="29696" y="22456"/>
                </a:lnTo>
                <a:lnTo>
                  <a:pt x="29090" y="19649"/>
                </a:lnTo>
                <a:lnTo>
                  <a:pt x="29090" y="19649"/>
                </a:lnTo>
                <a:lnTo>
                  <a:pt x="29696" y="15438"/>
                </a:lnTo>
                <a:lnTo>
                  <a:pt x="30909" y="11929"/>
                </a:lnTo>
                <a:lnTo>
                  <a:pt x="32121" y="8421"/>
                </a:lnTo>
                <a:lnTo>
                  <a:pt x="34545" y="5614"/>
                </a:lnTo>
                <a:lnTo>
                  <a:pt x="36969" y="3508"/>
                </a:lnTo>
                <a:lnTo>
                  <a:pt x="39393" y="1403"/>
                </a:lnTo>
                <a:lnTo>
                  <a:pt x="43030" y="701"/>
                </a:lnTo>
                <a:lnTo>
                  <a:pt x="46060" y="0"/>
                </a:lnTo>
                <a:lnTo>
                  <a:pt x="46060" y="0"/>
                </a:lnTo>
                <a:lnTo>
                  <a:pt x="50303" y="701"/>
                </a:lnTo>
                <a:lnTo>
                  <a:pt x="53939" y="2105"/>
                </a:lnTo>
                <a:lnTo>
                  <a:pt x="57575" y="4912"/>
                </a:lnTo>
                <a:lnTo>
                  <a:pt x="59999" y="8421"/>
                </a:lnTo>
                <a:lnTo>
                  <a:pt x="59999" y="8421"/>
                </a:lnTo>
                <a:lnTo>
                  <a:pt x="62424" y="4912"/>
                </a:lnTo>
                <a:lnTo>
                  <a:pt x="66060" y="2105"/>
                </a:lnTo>
                <a:lnTo>
                  <a:pt x="69696" y="701"/>
                </a:lnTo>
                <a:lnTo>
                  <a:pt x="73939" y="0"/>
                </a:lnTo>
                <a:lnTo>
                  <a:pt x="73939" y="0"/>
                </a:lnTo>
                <a:lnTo>
                  <a:pt x="76969" y="701"/>
                </a:lnTo>
                <a:lnTo>
                  <a:pt x="80606" y="1403"/>
                </a:lnTo>
                <a:lnTo>
                  <a:pt x="83030" y="3508"/>
                </a:lnTo>
                <a:lnTo>
                  <a:pt x="85454" y="5614"/>
                </a:lnTo>
                <a:lnTo>
                  <a:pt x="87878" y="8421"/>
                </a:lnTo>
                <a:lnTo>
                  <a:pt x="89090" y="11929"/>
                </a:lnTo>
                <a:lnTo>
                  <a:pt x="90303" y="15438"/>
                </a:lnTo>
                <a:lnTo>
                  <a:pt x="90909" y="19649"/>
                </a:lnTo>
                <a:lnTo>
                  <a:pt x="90909" y="19649"/>
                </a:lnTo>
                <a:close/>
                <a:moveTo>
                  <a:pt x="104848" y="41403"/>
                </a:moveTo>
                <a:lnTo>
                  <a:pt x="104848" y="41403"/>
                </a:lnTo>
                <a:lnTo>
                  <a:pt x="105454" y="37192"/>
                </a:lnTo>
                <a:lnTo>
                  <a:pt x="106666" y="34385"/>
                </a:lnTo>
                <a:lnTo>
                  <a:pt x="109090" y="31578"/>
                </a:lnTo>
                <a:lnTo>
                  <a:pt x="112121" y="30877"/>
                </a:lnTo>
                <a:lnTo>
                  <a:pt x="112121" y="30877"/>
                </a:lnTo>
                <a:lnTo>
                  <a:pt x="111515" y="28771"/>
                </a:lnTo>
                <a:lnTo>
                  <a:pt x="110303" y="27368"/>
                </a:lnTo>
                <a:lnTo>
                  <a:pt x="108484" y="25964"/>
                </a:lnTo>
                <a:lnTo>
                  <a:pt x="106666" y="25964"/>
                </a:lnTo>
                <a:lnTo>
                  <a:pt x="106666" y="25964"/>
                </a:lnTo>
                <a:lnTo>
                  <a:pt x="104242" y="26666"/>
                </a:lnTo>
                <a:lnTo>
                  <a:pt x="101818" y="28070"/>
                </a:lnTo>
                <a:lnTo>
                  <a:pt x="100606" y="30175"/>
                </a:lnTo>
                <a:lnTo>
                  <a:pt x="99999" y="32982"/>
                </a:lnTo>
                <a:lnTo>
                  <a:pt x="99999" y="53333"/>
                </a:lnTo>
                <a:lnTo>
                  <a:pt x="99999" y="53333"/>
                </a:lnTo>
                <a:lnTo>
                  <a:pt x="102424" y="53333"/>
                </a:lnTo>
                <a:lnTo>
                  <a:pt x="104848" y="54035"/>
                </a:lnTo>
                <a:lnTo>
                  <a:pt x="104848" y="41403"/>
                </a:lnTo>
                <a:close/>
                <a:moveTo>
                  <a:pt x="113939" y="33684"/>
                </a:moveTo>
                <a:lnTo>
                  <a:pt x="113939" y="33684"/>
                </a:lnTo>
                <a:lnTo>
                  <a:pt x="111515" y="34385"/>
                </a:lnTo>
                <a:lnTo>
                  <a:pt x="109696" y="35789"/>
                </a:lnTo>
                <a:lnTo>
                  <a:pt x="107878" y="38596"/>
                </a:lnTo>
                <a:lnTo>
                  <a:pt x="107878" y="41403"/>
                </a:lnTo>
                <a:lnTo>
                  <a:pt x="107878" y="56140"/>
                </a:lnTo>
                <a:lnTo>
                  <a:pt x="107878" y="56140"/>
                </a:lnTo>
                <a:lnTo>
                  <a:pt x="107878" y="56140"/>
                </a:lnTo>
                <a:lnTo>
                  <a:pt x="107878" y="56140"/>
                </a:lnTo>
                <a:lnTo>
                  <a:pt x="109090" y="58245"/>
                </a:lnTo>
                <a:lnTo>
                  <a:pt x="109696" y="60350"/>
                </a:lnTo>
                <a:lnTo>
                  <a:pt x="110303" y="62456"/>
                </a:lnTo>
                <a:lnTo>
                  <a:pt x="110303" y="64561"/>
                </a:lnTo>
                <a:lnTo>
                  <a:pt x="110303" y="64561"/>
                </a:lnTo>
                <a:lnTo>
                  <a:pt x="110303" y="66666"/>
                </a:lnTo>
                <a:lnTo>
                  <a:pt x="109696" y="68771"/>
                </a:lnTo>
                <a:lnTo>
                  <a:pt x="109090" y="70877"/>
                </a:lnTo>
                <a:lnTo>
                  <a:pt x="107878" y="72280"/>
                </a:lnTo>
                <a:lnTo>
                  <a:pt x="95757" y="86315"/>
                </a:lnTo>
                <a:lnTo>
                  <a:pt x="95757" y="86315"/>
                </a:lnTo>
                <a:lnTo>
                  <a:pt x="93939" y="82105"/>
                </a:lnTo>
                <a:lnTo>
                  <a:pt x="105454" y="69473"/>
                </a:lnTo>
                <a:lnTo>
                  <a:pt x="105454" y="69473"/>
                </a:lnTo>
                <a:lnTo>
                  <a:pt x="106666" y="67368"/>
                </a:lnTo>
                <a:lnTo>
                  <a:pt x="106666" y="64561"/>
                </a:lnTo>
                <a:lnTo>
                  <a:pt x="106666" y="61754"/>
                </a:lnTo>
                <a:lnTo>
                  <a:pt x="105454" y="59649"/>
                </a:lnTo>
                <a:lnTo>
                  <a:pt x="105454" y="59649"/>
                </a:lnTo>
                <a:lnTo>
                  <a:pt x="103030" y="58245"/>
                </a:lnTo>
                <a:lnTo>
                  <a:pt x="100606" y="57543"/>
                </a:lnTo>
                <a:lnTo>
                  <a:pt x="98787" y="58245"/>
                </a:lnTo>
                <a:lnTo>
                  <a:pt x="96363" y="59649"/>
                </a:lnTo>
                <a:lnTo>
                  <a:pt x="84242" y="73684"/>
                </a:lnTo>
                <a:lnTo>
                  <a:pt x="84242" y="73684"/>
                </a:lnTo>
                <a:lnTo>
                  <a:pt x="80000" y="72982"/>
                </a:lnTo>
                <a:lnTo>
                  <a:pt x="75151" y="72982"/>
                </a:lnTo>
                <a:lnTo>
                  <a:pt x="70909" y="75087"/>
                </a:lnTo>
                <a:lnTo>
                  <a:pt x="67272" y="78596"/>
                </a:lnTo>
                <a:lnTo>
                  <a:pt x="67272" y="78596"/>
                </a:lnTo>
                <a:lnTo>
                  <a:pt x="64848" y="81403"/>
                </a:lnTo>
                <a:lnTo>
                  <a:pt x="63636" y="84912"/>
                </a:lnTo>
                <a:lnTo>
                  <a:pt x="62424" y="88421"/>
                </a:lnTo>
                <a:lnTo>
                  <a:pt x="62424" y="92631"/>
                </a:lnTo>
                <a:lnTo>
                  <a:pt x="62424" y="96140"/>
                </a:lnTo>
                <a:lnTo>
                  <a:pt x="63636" y="99649"/>
                </a:lnTo>
                <a:lnTo>
                  <a:pt x="64848" y="103157"/>
                </a:lnTo>
                <a:lnTo>
                  <a:pt x="67272" y="106666"/>
                </a:lnTo>
                <a:lnTo>
                  <a:pt x="67272" y="106666"/>
                </a:lnTo>
                <a:lnTo>
                  <a:pt x="79393" y="120000"/>
                </a:lnTo>
                <a:lnTo>
                  <a:pt x="82424" y="116491"/>
                </a:lnTo>
                <a:lnTo>
                  <a:pt x="82424" y="116491"/>
                </a:lnTo>
                <a:lnTo>
                  <a:pt x="90303" y="107368"/>
                </a:lnTo>
                <a:lnTo>
                  <a:pt x="90303" y="107368"/>
                </a:lnTo>
                <a:lnTo>
                  <a:pt x="91515" y="106666"/>
                </a:lnTo>
                <a:lnTo>
                  <a:pt x="91515" y="106666"/>
                </a:lnTo>
                <a:lnTo>
                  <a:pt x="92121" y="105263"/>
                </a:lnTo>
                <a:lnTo>
                  <a:pt x="118181" y="75087"/>
                </a:lnTo>
                <a:lnTo>
                  <a:pt x="118181" y="75087"/>
                </a:lnTo>
                <a:lnTo>
                  <a:pt x="119393" y="72982"/>
                </a:lnTo>
                <a:lnTo>
                  <a:pt x="119999" y="70175"/>
                </a:lnTo>
                <a:lnTo>
                  <a:pt x="119999" y="41403"/>
                </a:lnTo>
                <a:lnTo>
                  <a:pt x="119999" y="41403"/>
                </a:lnTo>
                <a:lnTo>
                  <a:pt x="119393" y="38596"/>
                </a:lnTo>
                <a:lnTo>
                  <a:pt x="118181" y="35789"/>
                </a:lnTo>
                <a:lnTo>
                  <a:pt x="116363" y="34385"/>
                </a:lnTo>
                <a:lnTo>
                  <a:pt x="113939" y="33684"/>
                </a:lnTo>
                <a:lnTo>
                  <a:pt x="113939" y="33684"/>
                </a:lnTo>
                <a:close/>
                <a:moveTo>
                  <a:pt x="96969" y="54035"/>
                </a:moveTo>
                <a:lnTo>
                  <a:pt x="96969" y="34385"/>
                </a:lnTo>
                <a:lnTo>
                  <a:pt x="96969" y="34385"/>
                </a:lnTo>
                <a:lnTo>
                  <a:pt x="95757" y="35789"/>
                </a:lnTo>
                <a:lnTo>
                  <a:pt x="94545" y="37192"/>
                </a:lnTo>
                <a:lnTo>
                  <a:pt x="93939" y="39298"/>
                </a:lnTo>
                <a:lnTo>
                  <a:pt x="93333" y="41403"/>
                </a:lnTo>
                <a:lnTo>
                  <a:pt x="93333" y="56842"/>
                </a:lnTo>
                <a:lnTo>
                  <a:pt x="93939" y="56140"/>
                </a:lnTo>
                <a:lnTo>
                  <a:pt x="93939" y="56140"/>
                </a:lnTo>
                <a:lnTo>
                  <a:pt x="95757" y="54736"/>
                </a:lnTo>
                <a:lnTo>
                  <a:pt x="96969" y="54035"/>
                </a:lnTo>
                <a:lnTo>
                  <a:pt x="96969" y="54035"/>
                </a:lnTo>
                <a:close/>
                <a:moveTo>
                  <a:pt x="15151" y="54035"/>
                </a:moveTo>
                <a:lnTo>
                  <a:pt x="15151" y="54035"/>
                </a:lnTo>
                <a:lnTo>
                  <a:pt x="17575" y="53333"/>
                </a:lnTo>
                <a:lnTo>
                  <a:pt x="20000" y="53333"/>
                </a:lnTo>
                <a:lnTo>
                  <a:pt x="20000" y="32982"/>
                </a:lnTo>
                <a:lnTo>
                  <a:pt x="20000" y="32982"/>
                </a:lnTo>
                <a:lnTo>
                  <a:pt x="19393" y="30175"/>
                </a:lnTo>
                <a:lnTo>
                  <a:pt x="18181" y="28070"/>
                </a:lnTo>
                <a:lnTo>
                  <a:pt x="15757" y="26666"/>
                </a:lnTo>
                <a:lnTo>
                  <a:pt x="13333" y="25964"/>
                </a:lnTo>
                <a:lnTo>
                  <a:pt x="13333" y="25964"/>
                </a:lnTo>
                <a:lnTo>
                  <a:pt x="11515" y="25964"/>
                </a:lnTo>
                <a:lnTo>
                  <a:pt x="9696" y="27368"/>
                </a:lnTo>
                <a:lnTo>
                  <a:pt x="8484" y="28771"/>
                </a:lnTo>
                <a:lnTo>
                  <a:pt x="7878" y="30877"/>
                </a:lnTo>
                <a:lnTo>
                  <a:pt x="7878" y="30877"/>
                </a:lnTo>
                <a:lnTo>
                  <a:pt x="10909" y="31578"/>
                </a:lnTo>
                <a:lnTo>
                  <a:pt x="13333" y="34385"/>
                </a:lnTo>
                <a:lnTo>
                  <a:pt x="14545" y="37192"/>
                </a:lnTo>
                <a:lnTo>
                  <a:pt x="15151" y="41403"/>
                </a:lnTo>
                <a:lnTo>
                  <a:pt x="15151" y="54035"/>
                </a:lnTo>
                <a:close/>
                <a:moveTo>
                  <a:pt x="0" y="41403"/>
                </a:moveTo>
                <a:lnTo>
                  <a:pt x="0" y="70175"/>
                </a:lnTo>
                <a:lnTo>
                  <a:pt x="0" y="70175"/>
                </a:lnTo>
                <a:lnTo>
                  <a:pt x="606" y="72982"/>
                </a:lnTo>
                <a:lnTo>
                  <a:pt x="1818" y="75087"/>
                </a:lnTo>
                <a:lnTo>
                  <a:pt x="27878" y="105263"/>
                </a:lnTo>
                <a:lnTo>
                  <a:pt x="27878" y="105263"/>
                </a:lnTo>
                <a:lnTo>
                  <a:pt x="28484" y="106666"/>
                </a:lnTo>
                <a:lnTo>
                  <a:pt x="28484" y="106666"/>
                </a:lnTo>
                <a:lnTo>
                  <a:pt x="29696" y="107368"/>
                </a:lnTo>
                <a:lnTo>
                  <a:pt x="37575" y="116491"/>
                </a:lnTo>
                <a:lnTo>
                  <a:pt x="37575" y="116491"/>
                </a:lnTo>
                <a:lnTo>
                  <a:pt x="40606" y="120000"/>
                </a:lnTo>
                <a:lnTo>
                  <a:pt x="52727" y="106666"/>
                </a:lnTo>
                <a:lnTo>
                  <a:pt x="52727" y="106666"/>
                </a:lnTo>
                <a:lnTo>
                  <a:pt x="52727" y="106666"/>
                </a:lnTo>
                <a:lnTo>
                  <a:pt x="55151" y="103157"/>
                </a:lnTo>
                <a:lnTo>
                  <a:pt x="56363" y="99649"/>
                </a:lnTo>
                <a:lnTo>
                  <a:pt x="57575" y="96140"/>
                </a:lnTo>
                <a:lnTo>
                  <a:pt x="57575" y="92631"/>
                </a:lnTo>
                <a:lnTo>
                  <a:pt x="57575" y="88421"/>
                </a:lnTo>
                <a:lnTo>
                  <a:pt x="56363" y="84912"/>
                </a:lnTo>
                <a:lnTo>
                  <a:pt x="55151" y="81403"/>
                </a:lnTo>
                <a:lnTo>
                  <a:pt x="52727" y="78596"/>
                </a:lnTo>
                <a:lnTo>
                  <a:pt x="52727" y="78596"/>
                </a:lnTo>
                <a:lnTo>
                  <a:pt x="49090" y="75087"/>
                </a:lnTo>
                <a:lnTo>
                  <a:pt x="44848" y="72982"/>
                </a:lnTo>
                <a:lnTo>
                  <a:pt x="40000" y="72982"/>
                </a:lnTo>
                <a:lnTo>
                  <a:pt x="35757" y="73684"/>
                </a:lnTo>
                <a:lnTo>
                  <a:pt x="23636" y="59649"/>
                </a:lnTo>
                <a:lnTo>
                  <a:pt x="23636" y="59649"/>
                </a:lnTo>
                <a:lnTo>
                  <a:pt x="21212" y="58245"/>
                </a:lnTo>
                <a:lnTo>
                  <a:pt x="19393" y="57543"/>
                </a:lnTo>
                <a:lnTo>
                  <a:pt x="16969" y="58245"/>
                </a:lnTo>
                <a:lnTo>
                  <a:pt x="14545" y="59649"/>
                </a:lnTo>
                <a:lnTo>
                  <a:pt x="14545" y="59649"/>
                </a:lnTo>
                <a:lnTo>
                  <a:pt x="13333" y="61754"/>
                </a:lnTo>
                <a:lnTo>
                  <a:pt x="13333" y="64561"/>
                </a:lnTo>
                <a:lnTo>
                  <a:pt x="13333" y="67368"/>
                </a:lnTo>
                <a:lnTo>
                  <a:pt x="14545" y="69473"/>
                </a:lnTo>
                <a:lnTo>
                  <a:pt x="26060" y="82105"/>
                </a:lnTo>
                <a:lnTo>
                  <a:pt x="26060" y="82105"/>
                </a:lnTo>
                <a:lnTo>
                  <a:pt x="24242" y="86315"/>
                </a:lnTo>
                <a:lnTo>
                  <a:pt x="12121" y="72280"/>
                </a:lnTo>
                <a:lnTo>
                  <a:pt x="12121" y="72280"/>
                </a:lnTo>
                <a:lnTo>
                  <a:pt x="10909" y="70877"/>
                </a:lnTo>
                <a:lnTo>
                  <a:pt x="10303" y="68771"/>
                </a:lnTo>
                <a:lnTo>
                  <a:pt x="9696" y="66666"/>
                </a:lnTo>
                <a:lnTo>
                  <a:pt x="9696" y="64561"/>
                </a:lnTo>
                <a:lnTo>
                  <a:pt x="9696" y="64561"/>
                </a:lnTo>
                <a:lnTo>
                  <a:pt x="9696" y="62456"/>
                </a:lnTo>
                <a:lnTo>
                  <a:pt x="10303" y="60350"/>
                </a:lnTo>
                <a:lnTo>
                  <a:pt x="10909" y="58245"/>
                </a:lnTo>
                <a:lnTo>
                  <a:pt x="12121" y="56140"/>
                </a:lnTo>
                <a:lnTo>
                  <a:pt x="12121" y="56140"/>
                </a:lnTo>
                <a:lnTo>
                  <a:pt x="12121" y="56140"/>
                </a:lnTo>
                <a:lnTo>
                  <a:pt x="12121" y="41403"/>
                </a:lnTo>
                <a:lnTo>
                  <a:pt x="12121" y="41403"/>
                </a:lnTo>
                <a:lnTo>
                  <a:pt x="12121" y="38596"/>
                </a:lnTo>
                <a:lnTo>
                  <a:pt x="10303" y="35789"/>
                </a:lnTo>
                <a:lnTo>
                  <a:pt x="8484" y="34385"/>
                </a:lnTo>
                <a:lnTo>
                  <a:pt x="6060" y="33684"/>
                </a:lnTo>
                <a:lnTo>
                  <a:pt x="6060" y="33684"/>
                </a:lnTo>
                <a:lnTo>
                  <a:pt x="3636" y="34385"/>
                </a:lnTo>
                <a:lnTo>
                  <a:pt x="1818" y="35789"/>
                </a:lnTo>
                <a:lnTo>
                  <a:pt x="606" y="38596"/>
                </a:lnTo>
                <a:lnTo>
                  <a:pt x="0" y="41403"/>
                </a:lnTo>
                <a:lnTo>
                  <a:pt x="0" y="41403"/>
                </a:lnTo>
                <a:close/>
                <a:moveTo>
                  <a:pt x="26060" y="56140"/>
                </a:moveTo>
                <a:lnTo>
                  <a:pt x="26666" y="56842"/>
                </a:lnTo>
                <a:lnTo>
                  <a:pt x="26666" y="41403"/>
                </a:lnTo>
                <a:lnTo>
                  <a:pt x="26666" y="41403"/>
                </a:lnTo>
                <a:lnTo>
                  <a:pt x="26060" y="39298"/>
                </a:lnTo>
                <a:lnTo>
                  <a:pt x="25454" y="37192"/>
                </a:lnTo>
                <a:lnTo>
                  <a:pt x="24242" y="35789"/>
                </a:lnTo>
                <a:lnTo>
                  <a:pt x="23030" y="34385"/>
                </a:lnTo>
                <a:lnTo>
                  <a:pt x="23030" y="54035"/>
                </a:lnTo>
                <a:lnTo>
                  <a:pt x="23030" y="54035"/>
                </a:lnTo>
                <a:lnTo>
                  <a:pt x="24242" y="54736"/>
                </a:lnTo>
                <a:lnTo>
                  <a:pt x="26060" y="56140"/>
                </a:lnTo>
                <a:lnTo>
                  <a:pt x="26060" y="56140"/>
                </a:lnTo>
                <a:close/>
              </a:path>
            </a:pathLst>
          </a:custGeom>
          <a:solidFill>
            <a:schemeClr val="accent6">
              <a:lumMod val="50000"/>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000"/>
              <a:buFont typeface="Arial"/>
              <a:buNone/>
            </a:pPr>
            <a:endParaRPr sz="2000" b="0" i="0" u="none" strike="noStrike" cap="none">
              <a:solidFill>
                <a:srgbClr val="000000"/>
              </a:solidFill>
              <a:latin typeface="Arial"/>
              <a:ea typeface="Arial"/>
              <a:cs typeface="Arial"/>
              <a:sym typeface="Arial"/>
            </a:endParaRPr>
          </a:p>
        </p:txBody>
      </p:sp>
      <p:sp>
        <p:nvSpPr>
          <p:cNvPr id="13" name="Google Shape;2879;p101"/>
          <p:cNvSpPr/>
          <p:nvPr/>
        </p:nvSpPr>
        <p:spPr>
          <a:xfrm>
            <a:off x="376965" y="3500750"/>
            <a:ext cx="526234" cy="305764"/>
          </a:xfrm>
          <a:custGeom>
            <a:avLst/>
            <a:gdLst/>
            <a:ahLst/>
            <a:cxnLst/>
            <a:rect l="l" t="t" r="r" b="b"/>
            <a:pathLst>
              <a:path w="350" h="184" extrusionOk="0">
                <a:moveTo>
                  <a:pt x="242" y="10"/>
                </a:moveTo>
                <a:lnTo>
                  <a:pt x="242" y="32"/>
                </a:lnTo>
                <a:lnTo>
                  <a:pt x="242" y="32"/>
                </a:lnTo>
                <a:lnTo>
                  <a:pt x="242" y="36"/>
                </a:lnTo>
                <a:lnTo>
                  <a:pt x="240" y="40"/>
                </a:lnTo>
                <a:lnTo>
                  <a:pt x="236" y="42"/>
                </a:lnTo>
                <a:lnTo>
                  <a:pt x="232" y="42"/>
                </a:lnTo>
                <a:lnTo>
                  <a:pt x="78" y="42"/>
                </a:lnTo>
                <a:lnTo>
                  <a:pt x="78" y="42"/>
                </a:lnTo>
                <a:lnTo>
                  <a:pt x="74" y="42"/>
                </a:lnTo>
                <a:lnTo>
                  <a:pt x="70" y="40"/>
                </a:lnTo>
                <a:lnTo>
                  <a:pt x="68" y="36"/>
                </a:lnTo>
                <a:lnTo>
                  <a:pt x="68" y="32"/>
                </a:lnTo>
                <a:lnTo>
                  <a:pt x="68" y="10"/>
                </a:lnTo>
                <a:lnTo>
                  <a:pt x="68" y="10"/>
                </a:lnTo>
                <a:lnTo>
                  <a:pt x="68" y="6"/>
                </a:lnTo>
                <a:lnTo>
                  <a:pt x="70" y="2"/>
                </a:lnTo>
                <a:lnTo>
                  <a:pt x="74" y="0"/>
                </a:lnTo>
                <a:lnTo>
                  <a:pt x="78" y="0"/>
                </a:lnTo>
                <a:lnTo>
                  <a:pt x="232" y="0"/>
                </a:lnTo>
                <a:lnTo>
                  <a:pt x="232" y="0"/>
                </a:lnTo>
                <a:lnTo>
                  <a:pt x="236" y="0"/>
                </a:lnTo>
                <a:lnTo>
                  <a:pt x="240" y="2"/>
                </a:lnTo>
                <a:lnTo>
                  <a:pt x="242" y="6"/>
                </a:lnTo>
                <a:lnTo>
                  <a:pt x="242" y="10"/>
                </a:lnTo>
                <a:lnTo>
                  <a:pt x="242" y="10"/>
                </a:lnTo>
                <a:close/>
                <a:moveTo>
                  <a:pt x="34" y="0"/>
                </a:moveTo>
                <a:lnTo>
                  <a:pt x="10" y="0"/>
                </a:lnTo>
                <a:lnTo>
                  <a:pt x="10" y="0"/>
                </a:lnTo>
                <a:lnTo>
                  <a:pt x="6" y="0"/>
                </a:lnTo>
                <a:lnTo>
                  <a:pt x="2" y="2"/>
                </a:lnTo>
                <a:lnTo>
                  <a:pt x="0" y="6"/>
                </a:lnTo>
                <a:lnTo>
                  <a:pt x="0" y="10"/>
                </a:lnTo>
                <a:lnTo>
                  <a:pt x="0" y="32"/>
                </a:lnTo>
                <a:lnTo>
                  <a:pt x="0" y="32"/>
                </a:lnTo>
                <a:lnTo>
                  <a:pt x="0" y="36"/>
                </a:lnTo>
                <a:lnTo>
                  <a:pt x="2" y="40"/>
                </a:lnTo>
                <a:lnTo>
                  <a:pt x="6" y="42"/>
                </a:lnTo>
                <a:lnTo>
                  <a:pt x="10" y="42"/>
                </a:lnTo>
                <a:lnTo>
                  <a:pt x="34" y="42"/>
                </a:lnTo>
                <a:lnTo>
                  <a:pt x="34" y="42"/>
                </a:lnTo>
                <a:lnTo>
                  <a:pt x="38" y="42"/>
                </a:lnTo>
                <a:lnTo>
                  <a:pt x="40" y="40"/>
                </a:lnTo>
                <a:lnTo>
                  <a:pt x="42" y="36"/>
                </a:lnTo>
                <a:lnTo>
                  <a:pt x="44" y="32"/>
                </a:lnTo>
                <a:lnTo>
                  <a:pt x="44" y="10"/>
                </a:lnTo>
                <a:lnTo>
                  <a:pt x="44" y="10"/>
                </a:lnTo>
                <a:lnTo>
                  <a:pt x="42" y="6"/>
                </a:lnTo>
                <a:lnTo>
                  <a:pt x="40" y="2"/>
                </a:lnTo>
                <a:lnTo>
                  <a:pt x="38" y="0"/>
                </a:lnTo>
                <a:lnTo>
                  <a:pt x="34" y="0"/>
                </a:lnTo>
                <a:lnTo>
                  <a:pt x="34" y="0"/>
                </a:lnTo>
                <a:close/>
                <a:moveTo>
                  <a:pt x="78" y="114"/>
                </a:moveTo>
                <a:lnTo>
                  <a:pt x="174" y="114"/>
                </a:lnTo>
                <a:lnTo>
                  <a:pt x="156" y="80"/>
                </a:lnTo>
                <a:lnTo>
                  <a:pt x="150" y="70"/>
                </a:lnTo>
                <a:lnTo>
                  <a:pt x="78" y="70"/>
                </a:lnTo>
                <a:lnTo>
                  <a:pt x="78" y="70"/>
                </a:lnTo>
                <a:lnTo>
                  <a:pt x="74" y="70"/>
                </a:lnTo>
                <a:lnTo>
                  <a:pt x="70" y="72"/>
                </a:lnTo>
                <a:lnTo>
                  <a:pt x="68" y="76"/>
                </a:lnTo>
                <a:lnTo>
                  <a:pt x="68" y="80"/>
                </a:lnTo>
                <a:lnTo>
                  <a:pt x="68" y="104"/>
                </a:lnTo>
                <a:lnTo>
                  <a:pt x="68" y="104"/>
                </a:lnTo>
                <a:lnTo>
                  <a:pt x="68" y="108"/>
                </a:lnTo>
                <a:lnTo>
                  <a:pt x="70" y="110"/>
                </a:lnTo>
                <a:lnTo>
                  <a:pt x="74" y="112"/>
                </a:lnTo>
                <a:lnTo>
                  <a:pt x="78" y="114"/>
                </a:lnTo>
                <a:lnTo>
                  <a:pt x="78" y="114"/>
                </a:lnTo>
                <a:close/>
                <a:moveTo>
                  <a:pt x="34" y="140"/>
                </a:moveTo>
                <a:lnTo>
                  <a:pt x="10" y="140"/>
                </a:lnTo>
                <a:lnTo>
                  <a:pt x="10" y="140"/>
                </a:lnTo>
                <a:lnTo>
                  <a:pt x="6" y="142"/>
                </a:lnTo>
                <a:lnTo>
                  <a:pt x="2" y="144"/>
                </a:lnTo>
                <a:lnTo>
                  <a:pt x="0" y="146"/>
                </a:lnTo>
                <a:lnTo>
                  <a:pt x="0" y="150"/>
                </a:lnTo>
                <a:lnTo>
                  <a:pt x="0" y="174"/>
                </a:lnTo>
                <a:lnTo>
                  <a:pt x="0" y="174"/>
                </a:lnTo>
                <a:lnTo>
                  <a:pt x="0" y="178"/>
                </a:lnTo>
                <a:lnTo>
                  <a:pt x="2" y="182"/>
                </a:lnTo>
                <a:lnTo>
                  <a:pt x="6" y="184"/>
                </a:lnTo>
                <a:lnTo>
                  <a:pt x="10" y="184"/>
                </a:lnTo>
                <a:lnTo>
                  <a:pt x="34" y="184"/>
                </a:lnTo>
                <a:lnTo>
                  <a:pt x="34" y="184"/>
                </a:lnTo>
                <a:lnTo>
                  <a:pt x="38" y="184"/>
                </a:lnTo>
                <a:lnTo>
                  <a:pt x="40" y="182"/>
                </a:lnTo>
                <a:lnTo>
                  <a:pt x="42" y="178"/>
                </a:lnTo>
                <a:lnTo>
                  <a:pt x="44" y="174"/>
                </a:lnTo>
                <a:lnTo>
                  <a:pt x="44" y="150"/>
                </a:lnTo>
                <a:lnTo>
                  <a:pt x="44" y="150"/>
                </a:lnTo>
                <a:lnTo>
                  <a:pt x="42" y="146"/>
                </a:lnTo>
                <a:lnTo>
                  <a:pt x="40" y="144"/>
                </a:lnTo>
                <a:lnTo>
                  <a:pt x="38" y="142"/>
                </a:lnTo>
                <a:lnTo>
                  <a:pt x="34" y="140"/>
                </a:lnTo>
                <a:lnTo>
                  <a:pt x="34" y="140"/>
                </a:lnTo>
                <a:close/>
                <a:moveTo>
                  <a:pt x="188" y="140"/>
                </a:moveTo>
                <a:lnTo>
                  <a:pt x="78" y="140"/>
                </a:lnTo>
                <a:lnTo>
                  <a:pt x="78" y="140"/>
                </a:lnTo>
                <a:lnTo>
                  <a:pt x="74" y="142"/>
                </a:lnTo>
                <a:lnTo>
                  <a:pt x="70" y="144"/>
                </a:lnTo>
                <a:lnTo>
                  <a:pt x="68" y="146"/>
                </a:lnTo>
                <a:lnTo>
                  <a:pt x="68" y="150"/>
                </a:lnTo>
                <a:lnTo>
                  <a:pt x="68" y="174"/>
                </a:lnTo>
                <a:lnTo>
                  <a:pt x="68" y="174"/>
                </a:lnTo>
                <a:lnTo>
                  <a:pt x="68" y="178"/>
                </a:lnTo>
                <a:lnTo>
                  <a:pt x="70" y="182"/>
                </a:lnTo>
                <a:lnTo>
                  <a:pt x="74" y="184"/>
                </a:lnTo>
                <a:lnTo>
                  <a:pt x="78" y="184"/>
                </a:lnTo>
                <a:lnTo>
                  <a:pt x="212" y="184"/>
                </a:lnTo>
                <a:lnTo>
                  <a:pt x="188" y="140"/>
                </a:lnTo>
                <a:close/>
                <a:moveTo>
                  <a:pt x="34" y="70"/>
                </a:moveTo>
                <a:lnTo>
                  <a:pt x="10" y="70"/>
                </a:lnTo>
                <a:lnTo>
                  <a:pt x="10" y="70"/>
                </a:lnTo>
                <a:lnTo>
                  <a:pt x="6" y="70"/>
                </a:lnTo>
                <a:lnTo>
                  <a:pt x="2" y="72"/>
                </a:lnTo>
                <a:lnTo>
                  <a:pt x="0" y="76"/>
                </a:lnTo>
                <a:lnTo>
                  <a:pt x="0" y="80"/>
                </a:lnTo>
                <a:lnTo>
                  <a:pt x="0" y="104"/>
                </a:lnTo>
                <a:lnTo>
                  <a:pt x="0" y="104"/>
                </a:lnTo>
                <a:lnTo>
                  <a:pt x="0" y="108"/>
                </a:lnTo>
                <a:lnTo>
                  <a:pt x="2" y="110"/>
                </a:lnTo>
                <a:lnTo>
                  <a:pt x="6" y="112"/>
                </a:lnTo>
                <a:lnTo>
                  <a:pt x="10" y="114"/>
                </a:lnTo>
                <a:lnTo>
                  <a:pt x="34" y="114"/>
                </a:lnTo>
                <a:lnTo>
                  <a:pt x="34" y="114"/>
                </a:lnTo>
                <a:lnTo>
                  <a:pt x="38" y="112"/>
                </a:lnTo>
                <a:lnTo>
                  <a:pt x="40" y="110"/>
                </a:lnTo>
                <a:lnTo>
                  <a:pt x="42" y="108"/>
                </a:lnTo>
                <a:lnTo>
                  <a:pt x="44" y="104"/>
                </a:lnTo>
                <a:lnTo>
                  <a:pt x="44" y="80"/>
                </a:lnTo>
                <a:lnTo>
                  <a:pt x="44" y="80"/>
                </a:lnTo>
                <a:lnTo>
                  <a:pt x="42" y="76"/>
                </a:lnTo>
                <a:lnTo>
                  <a:pt x="40" y="72"/>
                </a:lnTo>
                <a:lnTo>
                  <a:pt x="38" y="70"/>
                </a:lnTo>
                <a:lnTo>
                  <a:pt x="34" y="70"/>
                </a:lnTo>
                <a:lnTo>
                  <a:pt x="34" y="70"/>
                </a:lnTo>
                <a:close/>
                <a:moveTo>
                  <a:pt x="350" y="0"/>
                </a:moveTo>
                <a:lnTo>
                  <a:pt x="312" y="0"/>
                </a:lnTo>
                <a:lnTo>
                  <a:pt x="248" y="116"/>
                </a:lnTo>
                <a:lnTo>
                  <a:pt x="220" y="66"/>
                </a:lnTo>
                <a:lnTo>
                  <a:pt x="184" y="66"/>
                </a:lnTo>
                <a:lnTo>
                  <a:pt x="248" y="184"/>
                </a:lnTo>
                <a:lnTo>
                  <a:pt x="350" y="0"/>
                </a:lnTo>
                <a:close/>
              </a:path>
            </a:pathLst>
          </a:custGeom>
          <a:solidFill>
            <a:schemeClr val="accent6">
              <a:lumMod val="50000"/>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000"/>
              <a:buFont typeface="Arial"/>
              <a:buNone/>
            </a:pPr>
            <a:endParaRPr sz="1000" b="0" i="0" u="none" strike="noStrike" cap="none">
              <a:solidFill>
                <a:schemeClr val="dk1"/>
              </a:solidFill>
              <a:latin typeface="Arial"/>
              <a:ea typeface="Arial"/>
              <a:cs typeface="Arial"/>
              <a:sym typeface="Arial"/>
            </a:endParaRPr>
          </a:p>
        </p:txBody>
      </p:sp>
      <p:grpSp>
        <p:nvGrpSpPr>
          <p:cNvPr id="14" name="Google Shape;2360;p89"/>
          <p:cNvGrpSpPr/>
          <p:nvPr/>
        </p:nvGrpSpPr>
        <p:grpSpPr>
          <a:xfrm>
            <a:off x="345419" y="4878011"/>
            <a:ext cx="531420" cy="462009"/>
            <a:chOff x="7941627" y="4668548"/>
            <a:chExt cx="498600" cy="469962"/>
          </a:xfrm>
          <a:solidFill>
            <a:schemeClr val="accent6">
              <a:lumMod val="50000"/>
            </a:schemeClr>
          </a:solidFill>
        </p:grpSpPr>
        <p:sp>
          <p:nvSpPr>
            <p:cNvPr id="15" name="Google Shape;2361;p89"/>
            <p:cNvSpPr/>
            <p:nvPr/>
          </p:nvSpPr>
          <p:spPr>
            <a:xfrm>
              <a:off x="8070215" y="4668548"/>
              <a:ext cx="241200" cy="336600"/>
            </a:xfrm>
            <a:custGeom>
              <a:avLst/>
              <a:gdLst/>
              <a:ahLst/>
              <a:cxnLst/>
              <a:rect l="l" t="t" r="r" b="b"/>
              <a:pathLst>
                <a:path w="120000" h="120000" extrusionOk="0">
                  <a:moveTo>
                    <a:pt x="55736" y="42711"/>
                  </a:moveTo>
                  <a:lnTo>
                    <a:pt x="55736" y="117514"/>
                  </a:lnTo>
                  <a:lnTo>
                    <a:pt x="55736" y="117514"/>
                  </a:lnTo>
                  <a:lnTo>
                    <a:pt x="55894" y="118079"/>
                  </a:lnTo>
                  <a:lnTo>
                    <a:pt x="56210" y="118531"/>
                  </a:lnTo>
                  <a:lnTo>
                    <a:pt x="56526" y="118870"/>
                  </a:lnTo>
                  <a:lnTo>
                    <a:pt x="56842" y="119322"/>
                  </a:lnTo>
                  <a:lnTo>
                    <a:pt x="57315" y="119548"/>
                  </a:lnTo>
                  <a:lnTo>
                    <a:pt x="57789" y="119774"/>
                  </a:lnTo>
                  <a:lnTo>
                    <a:pt x="58578" y="119887"/>
                  </a:lnTo>
                  <a:lnTo>
                    <a:pt x="59210" y="120000"/>
                  </a:lnTo>
                  <a:lnTo>
                    <a:pt x="60947" y="120000"/>
                  </a:lnTo>
                  <a:lnTo>
                    <a:pt x="60947" y="120000"/>
                  </a:lnTo>
                  <a:lnTo>
                    <a:pt x="61421" y="119887"/>
                  </a:lnTo>
                  <a:lnTo>
                    <a:pt x="62210" y="119774"/>
                  </a:lnTo>
                  <a:lnTo>
                    <a:pt x="62684" y="119548"/>
                  </a:lnTo>
                  <a:lnTo>
                    <a:pt x="63157" y="119322"/>
                  </a:lnTo>
                  <a:lnTo>
                    <a:pt x="63631" y="118870"/>
                  </a:lnTo>
                  <a:lnTo>
                    <a:pt x="63789" y="118531"/>
                  </a:lnTo>
                  <a:lnTo>
                    <a:pt x="64263" y="118079"/>
                  </a:lnTo>
                  <a:lnTo>
                    <a:pt x="64263" y="117514"/>
                  </a:lnTo>
                  <a:lnTo>
                    <a:pt x="64263" y="74011"/>
                  </a:lnTo>
                  <a:lnTo>
                    <a:pt x="64263" y="74011"/>
                  </a:lnTo>
                  <a:lnTo>
                    <a:pt x="66947" y="74350"/>
                  </a:lnTo>
                  <a:lnTo>
                    <a:pt x="69631" y="74463"/>
                  </a:lnTo>
                  <a:lnTo>
                    <a:pt x="72631" y="74576"/>
                  </a:lnTo>
                  <a:lnTo>
                    <a:pt x="75315" y="74463"/>
                  </a:lnTo>
                  <a:lnTo>
                    <a:pt x="78000" y="74237"/>
                  </a:lnTo>
                  <a:lnTo>
                    <a:pt x="80842" y="73898"/>
                  </a:lnTo>
                  <a:lnTo>
                    <a:pt x="83526" y="73446"/>
                  </a:lnTo>
                  <a:lnTo>
                    <a:pt x="86210" y="72994"/>
                  </a:lnTo>
                  <a:lnTo>
                    <a:pt x="89052" y="72203"/>
                  </a:lnTo>
                  <a:lnTo>
                    <a:pt x="91578" y="71525"/>
                  </a:lnTo>
                  <a:lnTo>
                    <a:pt x="94105" y="70621"/>
                  </a:lnTo>
                  <a:lnTo>
                    <a:pt x="96789" y="69491"/>
                  </a:lnTo>
                  <a:lnTo>
                    <a:pt x="99157" y="68474"/>
                  </a:lnTo>
                  <a:lnTo>
                    <a:pt x="101526" y="67231"/>
                  </a:lnTo>
                  <a:lnTo>
                    <a:pt x="103736" y="65875"/>
                  </a:lnTo>
                  <a:lnTo>
                    <a:pt x="105947" y="64406"/>
                  </a:lnTo>
                  <a:lnTo>
                    <a:pt x="105947" y="64406"/>
                  </a:lnTo>
                  <a:lnTo>
                    <a:pt x="108000" y="62824"/>
                  </a:lnTo>
                  <a:lnTo>
                    <a:pt x="110052" y="61129"/>
                  </a:lnTo>
                  <a:lnTo>
                    <a:pt x="111789" y="59322"/>
                  </a:lnTo>
                  <a:lnTo>
                    <a:pt x="113368" y="57514"/>
                  </a:lnTo>
                  <a:lnTo>
                    <a:pt x="114789" y="55706"/>
                  </a:lnTo>
                  <a:lnTo>
                    <a:pt x="116052" y="53672"/>
                  </a:lnTo>
                  <a:lnTo>
                    <a:pt x="117157" y="51751"/>
                  </a:lnTo>
                  <a:lnTo>
                    <a:pt x="118105" y="49830"/>
                  </a:lnTo>
                  <a:lnTo>
                    <a:pt x="118736" y="47683"/>
                  </a:lnTo>
                  <a:lnTo>
                    <a:pt x="119368" y="45762"/>
                  </a:lnTo>
                  <a:lnTo>
                    <a:pt x="119684" y="43728"/>
                  </a:lnTo>
                  <a:lnTo>
                    <a:pt x="120000" y="41581"/>
                  </a:lnTo>
                  <a:lnTo>
                    <a:pt x="120000" y="39548"/>
                  </a:lnTo>
                  <a:lnTo>
                    <a:pt x="119842" y="37401"/>
                  </a:lnTo>
                  <a:lnTo>
                    <a:pt x="119526" y="35367"/>
                  </a:lnTo>
                  <a:lnTo>
                    <a:pt x="119210" y="33220"/>
                  </a:lnTo>
                  <a:lnTo>
                    <a:pt x="119210" y="33220"/>
                  </a:lnTo>
                  <a:lnTo>
                    <a:pt x="116210" y="32994"/>
                  </a:lnTo>
                  <a:lnTo>
                    <a:pt x="113368" y="32768"/>
                  </a:lnTo>
                  <a:lnTo>
                    <a:pt x="110368" y="32655"/>
                  </a:lnTo>
                  <a:lnTo>
                    <a:pt x="107526" y="32655"/>
                  </a:lnTo>
                  <a:lnTo>
                    <a:pt x="104526" y="32881"/>
                  </a:lnTo>
                  <a:lnTo>
                    <a:pt x="101684" y="33107"/>
                  </a:lnTo>
                  <a:lnTo>
                    <a:pt x="99000" y="33559"/>
                  </a:lnTo>
                  <a:lnTo>
                    <a:pt x="96000" y="34011"/>
                  </a:lnTo>
                  <a:lnTo>
                    <a:pt x="93315" y="34689"/>
                  </a:lnTo>
                  <a:lnTo>
                    <a:pt x="90631" y="35480"/>
                  </a:lnTo>
                  <a:lnTo>
                    <a:pt x="87789" y="36384"/>
                  </a:lnTo>
                  <a:lnTo>
                    <a:pt x="85263" y="37401"/>
                  </a:lnTo>
                  <a:lnTo>
                    <a:pt x="82736" y="38531"/>
                  </a:lnTo>
                  <a:lnTo>
                    <a:pt x="80210" y="39887"/>
                  </a:lnTo>
                  <a:lnTo>
                    <a:pt x="77842" y="41242"/>
                  </a:lnTo>
                  <a:lnTo>
                    <a:pt x="75631" y="42711"/>
                  </a:lnTo>
                  <a:lnTo>
                    <a:pt x="75631" y="42711"/>
                  </a:lnTo>
                  <a:lnTo>
                    <a:pt x="73736" y="44180"/>
                  </a:lnTo>
                  <a:lnTo>
                    <a:pt x="71842" y="45762"/>
                  </a:lnTo>
                  <a:lnTo>
                    <a:pt x="70421" y="47344"/>
                  </a:lnTo>
                  <a:lnTo>
                    <a:pt x="68842" y="48926"/>
                  </a:lnTo>
                  <a:lnTo>
                    <a:pt x="67421" y="50621"/>
                  </a:lnTo>
                  <a:lnTo>
                    <a:pt x="66315" y="52429"/>
                  </a:lnTo>
                  <a:lnTo>
                    <a:pt x="65052" y="54124"/>
                  </a:lnTo>
                  <a:lnTo>
                    <a:pt x="64263" y="55819"/>
                  </a:lnTo>
                  <a:lnTo>
                    <a:pt x="64263" y="2372"/>
                  </a:lnTo>
                  <a:lnTo>
                    <a:pt x="64263" y="2372"/>
                  </a:lnTo>
                  <a:lnTo>
                    <a:pt x="64263" y="1920"/>
                  </a:lnTo>
                  <a:lnTo>
                    <a:pt x="63789" y="1468"/>
                  </a:lnTo>
                  <a:lnTo>
                    <a:pt x="63631" y="1016"/>
                  </a:lnTo>
                  <a:lnTo>
                    <a:pt x="63157" y="677"/>
                  </a:lnTo>
                  <a:lnTo>
                    <a:pt x="62684" y="338"/>
                  </a:lnTo>
                  <a:lnTo>
                    <a:pt x="62210" y="225"/>
                  </a:lnTo>
                  <a:lnTo>
                    <a:pt x="61421" y="0"/>
                  </a:lnTo>
                  <a:lnTo>
                    <a:pt x="60947" y="0"/>
                  </a:lnTo>
                  <a:lnTo>
                    <a:pt x="59210" y="0"/>
                  </a:lnTo>
                  <a:lnTo>
                    <a:pt x="59210" y="0"/>
                  </a:lnTo>
                  <a:lnTo>
                    <a:pt x="58578" y="0"/>
                  </a:lnTo>
                  <a:lnTo>
                    <a:pt x="57789" y="225"/>
                  </a:lnTo>
                  <a:lnTo>
                    <a:pt x="57315" y="338"/>
                  </a:lnTo>
                  <a:lnTo>
                    <a:pt x="56842" y="677"/>
                  </a:lnTo>
                  <a:lnTo>
                    <a:pt x="56526" y="1016"/>
                  </a:lnTo>
                  <a:lnTo>
                    <a:pt x="56210" y="1468"/>
                  </a:lnTo>
                  <a:lnTo>
                    <a:pt x="55894" y="1920"/>
                  </a:lnTo>
                  <a:lnTo>
                    <a:pt x="55736" y="2372"/>
                  </a:lnTo>
                  <a:lnTo>
                    <a:pt x="55736" y="24406"/>
                  </a:lnTo>
                  <a:lnTo>
                    <a:pt x="55736" y="24406"/>
                  </a:lnTo>
                  <a:lnTo>
                    <a:pt x="54947" y="22711"/>
                  </a:lnTo>
                  <a:lnTo>
                    <a:pt x="53842" y="20903"/>
                  </a:lnTo>
                  <a:lnTo>
                    <a:pt x="52578" y="19209"/>
                  </a:lnTo>
                  <a:lnTo>
                    <a:pt x="51157" y="17627"/>
                  </a:lnTo>
                  <a:lnTo>
                    <a:pt x="49736" y="15819"/>
                  </a:lnTo>
                  <a:lnTo>
                    <a:pt x="48157" y="14350"/>
                  </a:lnTo>
                  <a:lnTo>
                    <a:pt x="46421" y="12768"/>
                  </a:lnTo>
                  <a:lnTo>
                    <a:pt x="44368" y="11299"/>
                  </a:lnTo>
                  <a:lnTo>
                    <a:pt x="44368" y="11299"/>
                  </a:lnTo>
                  <a:lnTo>
                    <a:pt x="42157" y="9830"/>
                  </a:lnTo>
                  <a:lnTo>
                    <a:pt x="39631" y="8361"/>
                  </a:lnTo>
                  <a:lnTo>
                    <a:pt x="37263" y="7118"/>
                  </a:lnTo>
                  <a:lnTo>
                    <a:pt x="34736" y="6101"/>
                  </a:lnTo>
                  <a:lnTo>
                    <a:pt x="32210" y="4971"/>
                  </a:lnTo>
                  <a:lnTo>
                    <a:pt x="29368" y="4067"/>
                  </a:lnTo>
                  <a:lnTo>
                    <a:pt x="26684" y="3389"/>
                  </a:lnTo>
                  <a:lnTo>
                    <a:pt x="24000" y="2598"/>
                  </a:lnTo>
                  <a:lnTo>
                    <a:pt x="21000" y="2146"/>
                  </a:lnTo>
                  <a:lnTo>
                    <a:pt x="18315" y="1807"/>
                  </a:lnTo>
                  <a:lnTo>
                    <a:pt x="15473" y="1468"/>
                  </a:lnTo>
                  <a:lnTo>
                    <a:pt x="12473" y="1242"/>
                  </a:lnTo>
                  <a:lnTo>
                    <a:pt x="9631" y="1242"/>
                  </a:lnTo>
                  <a:lnTo>
                    <a:pt x="6631" y="1468"/>
                  </a:lnTo>
                  <a:lnTo>
                    <a:pt x="3789" y="1694"/>
                  </a:lnTo>
                  <a:lnTo>
                    <a:pt x="947" y="1920"/>
                  </a:lnTo>
                  <a:lnTo>
                    <a:pt x="947" y="1920"/>
                  </a:lnTo>
                  <a:lnTo>
                    <a:pt x="473" y="3954"/>
                  </a:lnTo>
                  <a:lnTo>
                    <a:pt x="157" y="6101"/>
                  </a:lnTo>
                  <a:lnTo>
                    <a:pt x="0" y="8135"/>
                  </a:lnTo>
                  <a:lnTo>
                    <a:pt x="0" y="10282"/>
                  </a:lnTo>
                  <a:lnTo>
                    <a:pt x="315" y="12316"/>
                  </a:lnTo>
                  <a:lnTo>
                    <a:pt x="631" y="14237"/>
                  </a:lnTo>
                  <a:lnTo>
                    <a:pt x="1263" y="16384"/>
                  </a:lnTo>
                  <a:lnTo>
                    <a:pt x="2052" y="18418"/>
                  </a:lnTo>
                  <a:lnTo>
                    <a:pt x="2842" y="20451"/>
                  </a:lnTo>
                  <a:lnTo>
                    <a:pt x="3947" y="22372"/>
                  </a:lnTo>
                  <a:lnTo>
                    <a:pt x="5368" y="24293"/>
                  </a:lnTo>
                  <a:lnTo>
                    <a:pt x="6631" y="26214"/>
                  </a:lnTo>
                  <a:lnTo>
                    <a:pt x="8210" y="28022"/>
                  </a:lnTo>
                  <a:lnTo>
                    <a:pt x="10105" y="29717"/>
                  </a:lnTo>
                  <a:lnTo>
                    <a:pt x="12000" y="31412"/>
                  </a:lnTo>
                  <a:lnTo>
                    <a:pt x="14210" y="32994"/>
                  </a:lnTo>
                  <a:lnTo>
                    <a:pt x="14210" y="32994"/>
                  </a:lnTo>
                  <a:lnTo>
                    <a:pt x="16263" y="34463"/>
                  </a:lnTo>
                  <a:lnTo>
                    <a:pt x="18631" y="35819"/>
                  </a:lnTo>
                  <a:lnTo>
                    <a:pt x="20842" y="37062"/>
                  </a:lnTo>
                  <a:lnTo>
                    <a:pt x="23210" y="38192"/>
                  </a:lnTo>
                  <a:lnTo>
                    <a:pt x="25894" y="39096"/>
                  </a:lnTo>
                  <a:lnTo>
                    <a:pt x="28421" y="40112"/>
                  </a:lnTo>
                  <a:lnTo>
                    <a:pt x="30947" y="40903"/>
                  </a:lnTo>
                  <a:lnTo>
                    <a:pt x="33789" y="41468"/>
                  </a:lnTo>
                  <a:lnTo>
                    <a:pt x="36473" y="42033"/>
                  </a:lnTo>
                  <a:lnTo>
                    <a:pt x="39157" y="42485"/>
                  </a:lnTo>
                  <a:lnTo>
                    <a:pt x="42000" y="42824"/>
                  </a:lnTo>
                  <a:lnTo>
                    <a:pt x="44684" y="43050"/>
                  </a:lnTo>
                  <a:lnTo>
                    <a:pt x="47368" y="43050"/>
                  </a:lnTo>
                  <a:lnTo>
                    <a:pt x="50368" y="43050"/>
                  </a:lnTo>
                  <a:lnTo>
                    <a:pt x="53052" y="42937"/>
                  </a:lnTo>
                  <a:lnTo>
                    <a:pt x="55736" y="42711"/>
                  </a:lnTo>
                  <a:lnTo>
                    <a:pt x="55736" y="42711"/>
                  </a:lnTo>
                  <a:close/>
                </a:path>
              </a:pathLst>
            </a:custGeom>
            <a:grp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000"/>
                <a:buFont typeface="Arial"/>
                <a:buNone/>
              </a:pPr>
              <a:endParaRPr sz="2000" b="0" i="0" u="none" strike="noStrike" cap="none">
                <a:solidFill>
                  <a:srgbClr val="000000"/>
                </a:solidFill>
                <a:latin typeface="Arial"/>
                <a:ea typeface="Arial"/>
                <a:cs typeface="Arial"/>
                <a:sym typeface="Arial"/>
              </a:endParaRPr>
            </a:p>
          </p:txBody>
        </p:sp>
        <p:sp>
          <p:nvSpPr>
            <p:cNvPr id="16" name="Google Shape;2362;p89"/>
            <p:cNvSpPr/>
            <p:nvPr/>
          </p:nvSpPr>
          <p:spPr>
            <a:xfrm>
              <a:off x="7941627" y="4889210"/>
              <a:ext cx="498600" cy="249300"/>
            </a:xfrm>
            <a:custGeom>
              <a:avLst/>
              <a:gdLst/>
              <a:ahLst/>
              <a:cxnLst/>
              <a:rect l="l" t="t" r="r" b="b"/>
              <a:pathLst>
                <a:path w="120000" h="120000" extrusionOk="0">
                  <a:moveTo>
                    <a:pt x="105210" y="6726"/>
                  </a:moveTo>
                  <a:lnTo>
                    <a:pt x="105210" y="6726"/>
                  </a:lnTo>
                  <a:lnTo>
                    <a:pt x="103524" y="5044"/>
                  </a:lnTo>
                  <a:lnTo>
                    <a:pt x="101685" y="3821"/>
                  </a:lnTo>
                  <a:lnTo>
                    <a:pt x="99846" y="2751"/>
                  </a:lnTo>
                  <a:lnTo>
                    <a:pt x="97931" y="1834"/>
                  </a:lnTo>
                  <a:lnTo>
                    <a:pt x="96015" y="917"/>
                  </a:lnTo>
                  <a:lnTo>
                    <a:pt x="94022" y="458"/>
                  </a:lnTo>
                  <a:lnTo>
                    <a:pt x="92030" y="152"/>
                  </a:lnTo>
                  <a:lnTo>
                    <a:pt x="89961" y="0"/>
                  </a:lnTo>
                  <a:lnTo>
                    <a:pt x="89961" y="0"/>
                  </a:lnTo>
                  <a:lnTo>
                    <a:pt x="87969" y="152"/>
                  </a:lnTo>
                  <a:lnTo>
                    <a:pt x="85977" y="458"/>
                  </a:lnTo>
                  <a:lnTo>
                    <a:pt x="83984" y="917"/>
                  </a:lnTo>
                  <a:lnTo>
                    <a:pt x="82068" y="1834"/>
                  </a:lnTo>
                  <a:lnTo>
                    <a:pt x="80153" y="2751"/>
                  </a:lnTo>
                  <a:lnTo>
                    <a:pt x="78314" y="3821"/>
                  </a:lnTo>
                  <a:lnTo>
                    <a:pt x="76475" y="5044"/>
                  </a:lnTo>
                  <a:lnTo>
                    <a:pt x="74712" y="6726"/>
                  </a:lnTo>
                  <a:lnTo>
                    <a:pt x="74712" y="6726"/>
                  </a:lnTo>
                  <a:lnTo>
                    <a:pt x="72950" y="8407"/>
                  </a:lnTo>
                  <a:lnTo>
                    <a:pt x="71111" y="10547"/>
                  </a:lnTo>
                  <a:lnTo>
                    <a:pt x="69118" y="12687"/>
                  </a:lnTo>
                  <a:lnTo>
                    <a:pt x="67126" y="14675"/>
                  </a:lnTo>
                  <a:lnTo>
                    <a:pt x="67126" y="52280"/>
                  </a:lnTo>
                  <a:lnTo>
                    <a:pt x="67126" y="52280"/>
                  </a:lnTo>
                  <a:lnTo>
                    <a:pt x="67126" y="53656"/>
                  </a:lnTo>
                  <a:lnTo>
                    <a:pt x="67049" y="55031"/>
                  </a:lnTo>
                  <a:lnTo>
                    <a:pt x="66819" y="56254"/>
                  </a:lnTo>
                  <a:lnTo>
                    <a:pt x="66590" y="57630"/>
                  </a:lnTo>
                  <a:lnTo>
                    <a:pt x="66360" y="58853"/>
                  </a:lnTo>
                  <a:lnTo>
                    <a:pt x="66053" y="59770"/>
                  </a:lnTo>
                  <a:lnTo>
                    <a:pt x="65593" y="60993"/>
                  </a:lnTo>
                  <a:lnTo>
                    <a:pt x="65210" y="61757"/>
                  </a:lnTo>
                  <a:lnTo>
                    <a:pt x="64674" y="62828"/>
                  </a:lnTo>
                  <a:lnTo>
                    <a:pt x="64214" y="63439"/>
                  </a:lnTo>
                  <a:lnTo>
                    <a:pt x="63601" y="64050"/>
                  </a:lnTo>
                  <a:lnTo>
                    <a:pt x="63065" y="64815"/>
                  </a:lnTo>
                  <a:lnTo>
                    <a:pt x="62452" y="65273"/>
                  </a:lnTo>
                  <a:lnTo>
                    <a:pt x="61762" y="65579"/>
                  </a:lnTo>
                  <a:lnTo>
                    <a:pt x="61149" y="65732"/>
                  </a:lnTo>
                  <a:lnTo>
                    <a:pt x="60459" y="65732"/>
                  </a:lnTo>
                  <a:lnTo>
                    <a:pt x="59616" y="65732"/>
                  </a:lnTo>
                  <a:lnTo>
                    <a:pt x="59616" y="65732"/>
                  </a:lnTo>
                  <a:lnTo>
                    <a:pt x="58850" y="65732"/>
                  </a:lnTo>
                  <a:lnTo>
                    <a:pt x="58237" y="65579"/>
                  </a:lnTo>
                  <a:lnTo>
                    <a:pt x="57624" y="65273"/>
                  </a:lnTo>
                  <a:lnTo>
                    <a:pt x="56934" y="64815"/>
                  </a:lnTo>
                  <a:lnTo>
                    <a:pt x="56398" y="64050"/>
                  </a:lnTo>
                  <a:lnTo>
                    <a:pt x="55785" y="63439"/>
                  </a:lnTo>
                  <a:lnTo>
                    <a:pt x="55325" y="62828"/>
                  </a:lnTo>
                  <a:lnTo>
                    <a:pt x="54789" y="61757"/>
                  </a:lnTo>
                  <a:lnTo>
                    <a:pt x="54406" y="60993"/>
                  </a:lnTo>
                  <a:lnTo>
                    <a:pt x="54022" y="59770"/>
                  </a:lnTo>
                  <a:lnTo>
                    <a:pt x="53716" y="58853"/>
                  </a:lnTo>
                  <a:lnTo>
                    <a:pt x="53409" y="57630"/>
                  </a:lnTo>
                  <a:lnTo>
                    <a:pt x="53180" y="56254"/>
                  </a:lnTo>
                  <a:lnTo>
                    <a:pt x="52950" y="55031"/>
                  </a:lnTo>
                  <a:lnTo>
                    <a:pt x="52873" y="53656"/>
                  </a:lnTo>
                  <a:lnTo>
                    <a:pt x="52873" y="52280"/>
                  </a:lnTo>
                  <a:lnTo>
                    <a:pt x="52873" y="14675"/>
                  </a:lnTo>
                  <a:lnTo>
                    <a:pt x="52873" y="14675"/>
                  </a:lnTo>
                  <a:lnTo>
                    <a:pt x="50881" y="12687"/>
                  </a:lnTo>
                  <a:lnTo>
                    <a:pt x="48888" y="10547"/>
                  </a:lnTo>
                  <a:lnTo>
                    <a:pt x="46973" y="8560"/>
                  </a:lnTo>
                  <a:lnTo>
                    <a:pt x="45134" y="6726"/>
                  </a:lnTo>
                  <a:lnTo>
                    <a:pt x="45134" y="6726"/>
                  </a:lnTo>
                  <a:lnTo>
                    <a:pt x="43448" y="5044"/>
                  </a:lnTo>
                  <a:lnTo>
                    <a:pt x="41609" y="3821"/>
                  </a:lnTo>
                  <a:lnTo>
                    <a:pt x="39770" y="2751"/>
                  </a:lnTo>
                  <a:lnTo>
                    <a:pt x="37854" y="1834"/>
                  </a:lnTo>
                  <a:lnTo>
                    <a:pt x="35938" y="917"/>
                  </a:lnTo>
                  <a:lnTo>
                    <a:pt x="33946" y="458"/>
                  </a:lnTo>
                  <a:lnTo>
                    <a:pt x="31954" y="152"/>
                  </a:lnTo>
                  <a:lnTo>
                    <a:pt x="29961" y="0"/>
                  </a:lnTo>
                  <a:lnTo>
                    <a:pt x="29961" y="0"/>
                  </a:lnTo>
                  <a:lnTo>
                    <a:pt x="27969" y="152"/>
                  </a:lnTo>
                  <a:lnTo>
                    <a:pt x="25977" y="458"/>
                  </a:lnTo>
                  <a:lnTo>
                    <a:pt x="23984" y="917"/>
                  </a:lnTo>
                  <a:lnTo>
                    <a:pt x="22068" y="1834"/>
                  </a:lnTo>
                  <a:lnTo>
                    <a:pt x="20153" y="2751"/>
                  </a:lnTo>
                  <a:lnTo>
                    <a:pt x="18237" y="3821"/>
                  </a:lnTo>
                  <a:lnTo>
                    <a:pt x="16475" y="5044"/>
                  </a:lnTo>
                  <a:lnTo>
                    <a:pt x="14789" y="6726"/>
                  </a:lnTo>
                  <a:lnTo>
                    <a:pt x="14789" y="6726"/>
                  </a:lnTo>
                  <a:lnTo>
                    <a:pt x="13026" y="8101"/>
                  </a:lnTo>
                  <a:lnTo>
                    <a:pt x="11264" y="9477"/>
                  </a:lnTo>
                  <a:lnTo>
                    <a:pt x="9425" y="10394"/>
                  </a:lnTo>
                  <a:lnTo>
                    <a:pt x="7586" y="11464"/>
                  </a:lnTo>
                  <a:lnTo>
                    <a:pt x="5823" y="12076"/>
                  </a:lnTo>
                  <a:lnTo>
                    <a:pt x="3908" y="12535"/>
                  </a:lnTo>
                  <a:lnTo>
                    <a:pt x="1992" y="12840"/>
                  </a:lnTo>
                  <a:lnTo>
                    <a:pt x="0" y="12993"/>
                  </a:lnTo>
                  <a:lnTo>
                    <a:pt x="0" y="12993"/>
                  </a:lnTo>
                  <a:lnTo>
                    <a:pt x="229" y="16509"/>
                  </a:lnTo>
                  <a:lnTo>
                    <a:pt x="459" y="20025"/>
                  </a:lnTo>
                  <a:lnTo>
                    <a:pt x="766" y="23541"/>
                  </a:lnTo>
                  <a:lnTo>
                    <a:pt x="1226" y="26904"/>
                  </a:lnTo>
                  <a:lnTo>
                    <a:pt x="1609" y="30420"/>
                  </a:lnTo>
                  <a:lnTo>
                    <a:pt x="2145" y="33783"/>
                  </a:lnTo>
                  <a:lnTo>
                    <a:pt x="2605" y="37146"/>
                  </a:lnTo>
                  <a:lnTo>
                    <a:pt x="3218" y="40356"/>
                  </a:lnTo>
                  <a:lnTo>
                    <a:pt x="3754" y="43719"/>
                  </a:lnTo>
                  <a:lnTo>
                    <a:pt x="4444" y="46929"/>
                  </a:lnTo>
                  <a:lnTo>
                    <a:pt x="5210" y="49987"/>
                  </a:lnTo>
                  <a:lnTo>
                    <a:pt x="5977" y="53197"/>
                  </a:lnTo>
                  <a:lnTo>
                    <a:pt x="7509" y="59312"/>
                  </a:lnTo>
                  <a:lnTo>
                    <a:pt x="9348" y="65121"/>
                  </a:lnTo>
                  <a:lnTo>
                    <a:pt x="11264" y="70777"/>
                  </a:lnTo>
                  <a:lnTo>
                    <a:pt x="13333" y="75974"/>
                  </a:lnTo>
                  <a:lnTo>
                    <a:pt x="15708" y="81171"/>
                  </a:lnTo>
                  <a:lnTo>
                    <a:pt x="18007" y="86216"/>
                  </a:lnTo>
                  <a:lnTo>
                    <a:pt x="20613" y="90802"/>
                  </a:lnTo>
                  <a:lnTo>
                    <a:pt x="23218" y="95082"/>
                  </a:lnTo>
                  <a:lnTo>
                    <a:pt x="25977" y="99057"/>
                  </a:lnTo>
                  <a:lnTo>
                    <a:pt x="28888" y="102726"/>
                  </a:lnTo>
                  <a:lnTo>
                    <a:pt x="28888" y="102726"/>
                  </a:lnTo>
                  <a:lnTo>
                    <a:pt x="30574" y="104713"/>
                  </a:lnTo>
                  <a:lnTo>
                    <a:pt x="32337" y="106700"/>
                  </a:lnTo>
                  <a:lnTo>
                    <a:pt x="34099" y="108382"/>
                  </a:lnTo>
                  <a:lnTo>
                    <a:pt x="35938" y="110063"/>
                  </a:lnTo>
                  <a:lnTo>
                    <a:pt x="37854" y="111745"/>
                  </a:lnTo>
                  <a:lnTo>
                    <a:pt x="39693" y="112968"/>
                  </a:lnTo>
                  <a:lnTo>
                    <a:pt x="41609" y="114343"/>
                  </a:lnTo>
                  <a:lnTo>
                    <a:pt x="43601" y="115414"/>
                  </a:lnTo>
                  <a:lnTo>
                    <a:pt x="45593" y="116484"/>
                  </a:lnTo>
                  <a:lnTo>
                    <a:pt x="47586" y="117401"/>
                  </a:lnTo>
                  <a:lnTo>
                    <a:pt x="49578" y="118165"/>
                  </a:lnTo>
                  <a:lnTo>
                    <a:pt x="51647" y="118777"/>
                  </a:lnTo>
                  <a:lnTo>
                    <a:pt x="53639" y="119235"/>
                  </a:lnTo>
                  <a:lnTo>
                    <a:pt x="55785" y="119694"/>
                  </a:lnTo>
                  <a:lnTo>
                    <a:pt x="57854" y="120000"/>
                  </a:lnTo>
                  <a:lnTo>
                    <a:pt x="60076" y="120000"/>
                  </a:lnTo>
                  <a:lnTo>
                    <a:pt x="60076" y="120000"/>
                  </a:lnTo>
                  <a:lnTo>
                    <a:pt x="62145" y="120000"/>
                  </a:lnTo>
                  <a:lnTo>
                    <a:pt x="64291" y="119694"/>
                  </a:lnTo>
                  <a:lnTo>
                    <a:pt x="66360" y="119235"/>
                  </a:lnTo>
                  <a:lnTo>
                    <a:pt x="68429" y="118777"/>
                  </a:lnTo>
                  <a:lnTo>
                    <a:pt x="70421" y="118165"/>
                  </a:lnTo>
                  <a:lnTo>
                    <a:pt x="72490" y="117401"/>
                  </a:lnTo>
                  <a:lnTo>
                    <a:pt x="74482" y="116484"/>
                  </a:lnTo>
                  <a:lnTo>
                    <a:pt x="76398" y="115414"/>
                  </a:lnTo>
                  <a:lnTo>
                    <a:pt x="78390" y="114343"/>
                  </a:lnTo>
                  <a:lnTo>
                    <a:pt x="80306" y="112968"/>
                  </a:lnTo>
                  <a:lnTo>
                    <a:pt x="82222" y="111745"/>
                  </a:lnTo>
                  <a:lnTo>
                    <a:pt x="84061" y="110063"/>
                  </a:lnTo>
                  <a:lnTo>
                    <a:pt x="85900" y="108382"/>
                  </a:lnTo>
                  <a:lnTo>
                    <a:pt x="87739" y="106700"/>
                  </a:lnTo>
                  <a:lnTo>
                    <a:pt x="89425" y="104713"/>
                  </a:lnTo>
                  <a:lnTo>
                    <a:pt x="91187" y="102726"/>
                  </a:lnTo>
                  <a:lnTo>
                    <a:pt x="91187" y="102726"/>
                  </a:lnTo>
                  <a:lnTo>
                    <a:pt x="94022" y="99057"/>
                  </a:lnTo>
                  <a:lnTo>
                    <a:pt x="96858" y="95082"/>
                  </a:lnTo>
                  <a:lnTo>
                    <a:pt x="99540" y="90802"/>
                  </a:lnTo>
                  <a:lnTo>
                    <a:pt x="101992" y="86216"/>
                  </a:lnTo>
                  <a:lnTo>
                    <a:pt x="104367" y="81171"/>
                  </a:lnTo>
                  <a:lnTo>
                    <a:pt x="106666" y="75974"/>
                  </a:lnTo>
                  <a:lnTo>
                    <a:pt x="108735" y="70777"/>
                  </a:lnTo>
                  <a:lnTo>
                    <a:pt x="110727" y="65121"/>
                  </a:lnTo>
                  <a:lnTo>
                    <a:pt x="112490" y="59312"/>
                  </a:lnTo>
                  <a:lnTo>
                    <a:pt x="114099" y="53197"/>
                  </a:lnTo>
                  <a:lnTo>
                    <a:pt x="114865" y="49987"/>
                  </a:lnTo>
                  <a:lnTo>
                    <a:pt x="115555" y="46929"/>
                  </a:lnTo>
                  <a:lnTo>
                    <a:pt x="116168" y="43719"/>
                  </a:lnTo>
                  <a:lnTo>
                    <a:pt x="116781" y="40356"/>
                  </a:lnTo>
                  <a:lnTo>
                    <a:pt x="117394" y="37146"/>
                  </a:lnTo>
                  <a:lnTo>
                    <a:pt x="117931" y="33783"/>
                  </a:lnTo>
                  <a:lnTo>
                    <a:pt x="118390" y="30420"/>
                  </a:lnTo>
                  <a:lnTo>
                    <a:pt x="118773" y="26904"/>
                  </a:lnTo>
                  <a:lnTo>
                    <a:pt x="119157" y="23541"/>
                  </a:lnTo>
                  <a:lnTo>
                    <a:pt x="119540" y="20025"/>
                  </a:lnTo>
                  <a:lnTo>
                    <a:pt x="119770" y="16509"/>
                  </a:lnTo>
                  <a:lnTo>
                    <a:pt x="120000" y="12993"/>
                  </a:lnTo>
                  <a:lnTo>
                    <a:pt x="120000" y="12993"/>
                  </a:lnTo>
                  <a:lnTo>
                    <a:pt x="118007" y="12840"/>
                  </a:lnTo>
                  <a:lnTo>
                    <a:pt x="116091" y="12535"/>
                  </a:lnTo>
                  <a:lnTo>
                    <a:pt x="114176" y="12076"/>
                  </a:lnTo>
                  <a:lnTo>
                    <a:pt x="112260" y="11464"/>
                  </a:lnTo>
                  <a:lnTo>
                    <a:pt x="110498" y="10394"/>
                  </a:lnTo>
                  <a:lnTo>
                    <a:pt x="108735" y="9477"/>
                  </a:lnTo>
                  <a:lnTo>
                    <a:pt x="106896" y="8101"/>
                  </a:lnTo>
                  <a:lnTo>
                    <a:pt x="105210" y="6726"/>
                  </a:lnTo>
                  <a:lnTo>
                    <a:pt x="105210" y="6726"/>
                  </a:lnTo>
                  <a:close/>
                </a:path>
              </a:pathLst>
            </a:custGeom>
            <a:grp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000"/>
                <a:buFont typeface="Arial"/>
                <a:buNone/>
              </a:pPr>
              <a:endParaRPr sz="2000" b="0" i="0" u="none" strike="noStrike" cap="none">
                <a:solidFill>
                  <a:srgbClr val="000000"/>
                </a:solidFill>
                <a:latin typeface="Arial"/>
                <a:ea typeface="Arial"/>
                <a:cs typeface="Arial"/>
                <a:sym typeface="Arial"/>
              </a:endParaRPr>
            </a:p>
          </p:txBody>
        </p:sp>
      </p:grpSp>
      <p:sp>
        <p:nvSpPr>
          <p:cNvPr id="17" name="Google Shape;2363;p89"/>
          <p:cNvSpPr/>
          <p:nvPr/>
        </p:nvSpPr>
        <p:spPr>
          <a:xfrm>
            <a:off x="322998" y="1852490"/>
            <a:ext cx="557822" cy="523652"/>
          </a:xfrm>
          <a:custGeom>
            <a:avLst/>
            <a:gdLst/>
            <a:ahLst/>
            <a:cxnLst/>
            <a:rect l="l" t="t" r="r" b="b"/>
            <a:pathLst>
              <a:path w="120000" h="120000" extrusionOk="0">
                <a:moveTo>
                  <a:pt x="21319" y="14526"/>
                </a:moveTo>
                <a:lnTo>
                  <a:pt x="21319" y="14526"/>
                </a:lnTo>
                <a:lnTo>
                  <a:pt x="21928" y="12000"/>
                </a:lnTo>
                <a:lnTo>
                  <a:pt x="22538" y="8842"/>
                </a:lnTo>
                <a:lnTo>
                  <a:pt x="23756" y="6315"/>
                </a:lnTo>
                <a:lnTo>
                  <a:pt x="25583" y="4421"/>
                </a:lnTo>
                <a:lnTo>
                  <a:pt x="27411" y="2526"/>
                </a:lnTo>
                <a:lnTo>
                  <a:pt x="29847" y="1263"/>
                </a:lnTo>
                <a:lnTo>
                  <a:pt x="32284" y="631"/>
                </a:lnTo>
                <a:lnTo>
                  <a:pt x="35329" y="0"/>
                </a:lnTo>
                <a:lnTo>
                  <a:pt x="35329" y="0"/>
                </a:lnTo>
                <a:lnTo>
                  <a:pt x="38375" y="631"/>
                </a:lnTo>
                <a:lnTo>
                  <a:pt x="40812" y="1263"/>
                </a:lnTo>
                <a:lnTo>
                  <a:pt x="43248" y="2526"/>
                </a:lnTo>
                <a:lnTo>
                  <a:pt x="45076" y="4421"/>
                </a:lnTo>
                <a:lnTo>
                  <a:pt x="46903" y="6315"/>
                </a:lnTo>
                <a:lnTo>
                  <a:pt x="48121" y="8842"/>
                </a:lnTo>
                <a:lnTo>
                  <a:pt x="48730" y="12000"/>
                </a:lnTo>
                <a:lnTo>
                  <a:pt x="49340" y="14526"/>
                </a:lnTo>
                <a:lnTo>
                  <a:pt x="49340" y="14526"/>
                </a:lnTo>
                <a:lnTo>
                  <a:pt x="48730" y="17684"/>
                </a:lnTo>
                <a:lnTo>
                  <a:pt x="48121" y="20210"/>
                </a:lnTo>
                <a:lnTo>
                  <a:pt x="46903" y="22736"/>
                </a:lnTo>
                <a:lnTo>
                  <a:pt x="45076" y="24631"/>
                </a:lnTo>
                <a:lnTo>
                  <a:pt x="43248" y="26526"/>
                </a:lnTo>
                <a:lnTo>
                  <a:pt x="40812" y="27789"/>
                </a:lnTo>
                <a:lnTo>
                  <a:pt x="38375" y="29052"/>
                </a:lnTo>
                <a:lnTo>
                  <a:pt x="35329" y="29052"/>
                </a:lnTo>
                <a:lnTo>
                  <a:pt x="35329" y="29052"/>
                </a:lnTo>
                <a:lnTo>
                  <a:pt x="32284" y="29052"/>
                </a:lnTo>
                <a:lnTo>
                  <a:pt x="29847" y="27789"/>
                </a:lnTo>
                <a:lnTo>
                  <a:pt x="27411" y="26526"/>
                </a:lnTo>
                <a:lnTo>
                  <a:pt x="25583" y="24631"/>
                </a:lnTo>
                <a:lnTo>
                  <a:pt x="23756" y="22736"/>
                </a:lnTo>
                <a:lnTo>
                  <a:pt x="22538" y="20210"/>
                </a:lnTo>
                <a:lnTo>
                  <a:pt x="21928" y="17684"/>
                </a:lnTo>
                <a:lnTo>
                  <a:pt x="21319" y="14526"/>
                </a:lnTo>
                <a:lnTo>
                  <a:pt x="21319" y="14526"/>
                </a:lnTo>
                <a:close/>
                <a:moveTo>
                  <a:pt x="36548" y="97263"/>
                </a:moveTo>
                <a:lnTo>
                  <a:pt x="36548" y="73263"/>
                </a:lnTo>
                <a:lnTo>
                  <a:pt x="36548" y="73263"/>
                </a:lnTo>
                <a:lnTo>
                  <a:pt x="37157" y="69473"/>
                </a:lnTo>
                <a:lnTo>
                  <a:pt x="38984" y="66315"/>
                </a:lnTo>
                <a:lnTo>
                  <a:pt x="41421" y="63789"/>
                </a:lnTo>
                <a:lnTo>
                  <a:pt x="45076" y="62526"/>
                </a:lnTo>
                <a:lnTo>
                  <a:pt x="45076" y="62526"/>
                </a:lnTo>
                <a:lnTo>
                  <a:pt x="43857" y="58736"/>
                </a:lnTo>
                <a:lnTo>
                  <a:pt x="43248" y="54947"/>
                </a:lnTo>
                <a:lnTo>
                  <a:pt x="43248" y="54947"/>
                </a:lnTo>
                <a:lnTo>
                  <a:pt x="43248" y="51789"/>
                </a:lnTo>
                <a:lnTo>
                  <a:pt x="44467" y="48631"/>
                </a:lnTo>
                <a:lnTo>
                  <a:pt x="45685" y="46105"/>
                </a:lnTo>
                <a:lnTo>
                  <a:pt x="47512" y="44210"/>
                </a:lnTo>
                <a:lnTo>
                  <a:pt x="49340" y="41684"/>
                </a:lnTo>
                <a:lnTo>
                  <a:pt x="51776" y="40421"/>
                </a:lnTo>
                <a:lnTo>
                  <a:pt x="54213" y="39157"/>
                </a:lnTo>
                <a:lnTo>
                  <a:pt x="57258" y="39157"/>
                </a:lnTo>
                <a:lnTo>
                  <a:pt x="57258" y="39157"/>
                </a:lnTo>
                <a:lnTo>
                  <a:pt x="55431" y="37263"/>
                </a:lnTo>
                <a:lnTo>
                  <a:pt x="53604" y="36000"/>
                </a:lnTo>
                <a:lnTo>
                  <a:pt x="51167" y="35368"/>
                </a:lnTo>
                <a:lnTo>
                  <a:pt x="48730" y="35368"/>
                </a:lnTo>
                <a:lnTo>
                  <a:pt x="35329" y="35368"/>
                </a:lnTo>
                <a:lnTo>
                  <a:pt x="21928" y="35368"/>
                </a:lnTo>
                <a:lnTo>
                  <a:pt x="21928" y="35368"/>
                </a:lnTo>
                <a:lnTo>
                  <a:pt x="19492" y="35368"/>
                </a:lnTo>
                <a:lnTo>
                  <a:pt x="17055" y="36000"/>
                </a:lnTo>
                <a:lnTo>
                  <a:pt x="15228" y="37263"/>
                </a:lnTo>
                <a:lnTo>
                  <a:pt x="13401" y="39157"/>
                </a:lnTo>
                <a:lnTo>
                  <a:pt x="11573" y="41052"/>
                </a:lnTo>
                <a:lnTo>
                  <a:pt x="10355" y="42947"/>
                </a:lnTo>
                <a:lnTo>
                  <a:pt x="9137" y="45473"/>
                </a:lnTo>
                <a:lnTo>
                  <a:pt x="8527" y="48000"/>
                </a:lnTo>
                <a:lnTo>
                  <a:pt x="0" y="77052"/>
                </a:lnTo>
                <a:lnTo>
                  <a:pt x="0" y="77052"/>
                </a:lnTo>
                <a:lnTo>
                  <a:pt x="3654" y="85263"/>
                </a:lnTo>
                <a:lnTo>
                  <a:pt x="7918" y="93473"/>
                </a:lnTo>
                <a:lnTo>
                  <a:pt x="18274" y="59368"/>
                </a:lnTo>
                <a:lnTo>
                  <a:pt x="23147" y="59368"/>
                </a:lnTo>
                <a:lnTo>
                  <a:pt x="14010" y="100421"/>
                </a:lnTo>
                <a:lnTo>
                  <a:pt x="14010" y="100421"/>
                </a:lnTo>
                <a:lnTo>
                  <a:pt x="21319" y="106736"/>
                </a:lnTo>
                <a:lnTo>
                  <a:pt x="28629" y="112421"/>
                </a:lnTo>
                <a:lnTo>
                  <a:pt x="37157" y="116210"/>
                </a:lnTo>
                <a:lnTo>
                  <a:pt x="46294" y="118736"/>
                </a:lnTo>
                <a:lnTo>
                  <a:pt x="46294" y="108000"/>
                </a:lnTo>
                <a:lnTo>
                  <a:pt x="46294" y="108000"/>
                </a:lnTo>
                <a:lnTo>
                  <a:pt x="44467" y="107368"/>
                </a:lnTo>
                <a:lnTo>
                  <a:pt x="42639" y="106736"/>
                </a:lnTo>
                <a:lnTo>
                  <a:pt x="39593" y="104842"/>
                </a:lnTo>
                <a:lnTo>
                  <a:pt x="37157" y="101052"/>
                </a:lnTo>
                <a:lnTo>
                  <a:pt x="36548" y="99157"/>
                </a:lnTo>
                <a:lnTo>
                  <a:pt x="36548" y="97263"/>
                </a:lnTo>
                <a:lnTo>
                  <a:pt x="36548" y="97263"/>
                </a:lnTo>
                <a:close/>
                <a:moveTo>
                  <a:pt x="118781" y="48631"/>
                </a:moveTo>
                <a:lnTo>
                  <a:pt x="118781" y="48631"/>
                </a:lnTo>
                <a:lnTo>
                  <a:pt x="118172" y="46105"/>
                </a:lnTo>
                <a:lnTo>
                  <a:pt x="116954" y="43578"/>
                </a:lnTo>
                <a:lnTo>
                  <a:pt x="115126" y="41052"/>
                </a:lnTo>
                <a:lnTo>
                  <a:pt x="113299" y="39157"/>
                </a:lnTo>
                <a:lnTo>
                  <a:pt x="111472" y="37263"/>
                </a:lnTo>
                <a:lnTo>
                  <a:pt x="109035" y="36631"/>
                </a:lnTo>
                <a:lnTo>
                  <a:pt x="105989" y="35368"/>
                </a:lnTo>
                <a:lnTo>
                  <a:pt x="103553" y="35368"/>
                </a:lnTo>
                <a:lnTo>
                  <a:pt x="96852" y="35368"/>
                </a:lnTo>
                <a:lnTo>
                  <a:pt x="94416" y="35368"/>
                </a:lnTo>
                <a:lnTo>
                  <a:pt x="86497" y="46736"/>
                </a:lnTo>
                <a:lnTo>
                  <a:pt x="77969" y="35368"/>
                </a:lnTo>
                <a:lnTo>
                  <a:pt x="76142" y="35368"/>
                </a:lnTo>
                <a:lnTo>
                  <a:pt x="69441" y="35368"/>
                </a:lnTo>
                <a:lnTo>
                  <a:pt x="69441" y="35368"/>
                </a:lnTo>
                <a:lnTo>
                  <a:pt x="66395" y="35368"/>
                </a:lnTo>
                <a:lnTo>
                  <a:pt x="63959" y="36000"/>
                </a:lnTo>
                <a:lnTo>
                  <a:pt x="61522" y="37263"/>
                </a:lnTo>
                <a:lnTo>
                  <a:pt x="59695" y="39157"/>
                </a:lnTo>
                <a:lnTo>
                  <a:pt x="59695" y="39157"/>
                </a:lnTo>
                <a:lnTo>
                  <a:pt x="62131" y="39157"/>
                </a:lnTo>
                <a:lnTo>
                  <a:pt x="65177" y="40421"/>
                </a:lnTo>
                <a:lnTo>
                  <a:pt x="67614" y="41684"/>
                </a:lnTo>
                <a:lnTo>
                  <a:pt x="69441" y="43578"/>
                </a:lnTo>
                <a:lnTo>
                  <a:pt x="71269" y="46105"/>
                </a:lnTo>
                <a:lnTo>
                  <a:pt x="72487" y="48631"/>
                </a:lnTo>
                <a:lnTo>
                  <a:pt x="73705" y="51789"/>
                </a:lnTo>
                <a:lnTo>
                  <a:pt x="73705" y="54947"/>
                </a:lnTo>
                <a:lnTo>
                  <a:pt x="73705" y="54947"/>
                </a:lnTo>
                <a:lnTo>
                  <a:pt x="73096" y="58736"/>
                </a:lnTo>
                <a:lnTo>
                  <a:pt x="71878" y="62526"/>
                </a:lnTo>
                <a:lnTo>
                  <a:pt x="71878" y="62526"/>
                </a:lnTo>
                <a:lnTo>
                  <a:pt x="75532" y="63789"/>
                </a:lnTo>
                <a:lnTo>
                  <a:pt x="77969" y="66315"/>
                </a:lnTo>
                <a:lnTo>
                  <a:pt x="79796" y="69473"/>
                </a:lnTo>
                <a:lnTo>
                  <a:pt x="80406" y="73263"/>
                </a:lnTo>
                <a:lnTo>
                  <a:pt x="80406" y="97263"/>
                </a:lnTo>
                <a:lnTo>
                  <a:pt x="80406" y="97263"/>
                </a:lnTo>
                <a:lnTo>
                  <a:pt x="80406" y="99157"/>
                </a:lnTo>
                <a:lnTo>
                  <a:pt x="79796" y="101052"/>
                </a:lnTo>
                <a:lnTo>
                  <a:pt x="77360" y="104842"/>
                </a:lnTo>
                <a:lnTo>
                  <a:pt x="74314" y="106736"/>
                </a:lnTo>
                <a:lnTo>
                  <a:pt x="72487" y="107368"/>
                </a:lnTo>
                <a:lnTo>
                  <a:pt x="70659" y="108000"/>
                </a:lnTo>
                <a:lnTo>
                  <a:pt x="70659" y="118736"/>
                </a:lnTo>
                <a:lnTo>
                  <a:pt x="70659" y="118736"/>
                </a:lnTo>
                <a:lnTo>
                  <a:pt x="75532" y="117473"/>
                </a:lnTo>
                <a:lnTo>
                  <a:pt x="79796" y="116210"/>
                </a:lnTo>
                <a:lnTo>
                  <a:pt x="84670" y="114315"/>
                </a:lnTo>
                <a:lnTo>
                  <a:pt x="88934" y="111789"/>
                </a:lnTo>
                <a:lnTo>
                  <a:pt x="93197" y="109263"/>
                </a:lnTo>
                <a:lnTo>
                  <a:pt x="96852" y="106105"/>
                </a:lnTo>
                <a:lnTo>
                  <a:pt x="103553" y="99789"/>
                </a:lnTo>
                <a:lnTo>
                  <a:pt x="102944" y="82105"/>
                </a:lnTo>
                <a:lnTo>
                  <a:pt x="102944" y="60631"/>
                </a:lnTo>
                <a:lnTo>
                  <a:pt x="106598" y="60631"/>
                </a:lnTo>
                <a:lnTo>
                  <a:pt x="106598" y="60631"/>
                </a:lnTo>
                <a:lnTo>
                  <a:pt x="107817" y="60631"/>
                </a:lnTo>
                <a:lnTo>
                  <a:pt x="111472" y="89684"/>
                </a:lnTo>
                <a:lnTo>
                  <a:pt x="111472" y="89684"/>
                </a:lnTo>
                <a:lnTo>
                  <a:pt x="114517" y="83368"/>
                </a:lnTo>
                <a:lnTo>
                  <a:pt x="116954" y="77052"/>
                </a:lnTo>
                <a:lnTo>
                  <a:pt x="118781" y="70105"/>
                </a:lnTo>
                <a:lnTo>
                  <a:pt x="120000" y="62526"/>
                </a:lnTo>
                <a:lnTo>
                  <a:pt x="120000" y="62526"/>
                </a:lnTo>
                <a:lnTo>
                  <a:pt x="118781" y="48631"/>
                </a:lnTo>
                <a:lnTo>
                  <a:pt x="118781" y="48631"/>
                </a:lnTo>
                <a:close/>
                <a:moveTo>
                  <a:pt x="58477" y="120000"/>
                </a:moveTo>
                <a:lnTo>
                  <a:pt x="58477" y="120000"/>
                </a:lnTo>
                <a:lnTo>
                  <a:pt x="64568" y="120000"/>
                </a:lnTo>
                <a:lnTo>
                  <a:pt x="64568" y="101684"/>
                </a:lnTo>
                <a:lnTo>
                  <a:pt x="70050" y="101684"/>
                </a:lnTo>
                <a:lnTo>
                  <a:pt x="70050" y="101684"/>
                </a:lnTo>
                <a:lnTo>
                  <a:pt x="71878" y="101052"/>
                </a:lnTo>
                <a:lnTo>
                  <a:pt x="73096" y="100421"/>
                </a:lnTo>
                <a:lnTo>
                  <a:pt x="73705" y="99157"/>
                </a:lnTo>
                <a:lnTo>
                  <a:pt x="74314" y="97263"/>
                </a:lnTo>
                <a:lnTo>
                  <a:pt x="74314" y="73263"/>
                </a:lnTo>
                <a:lnTo>
                  <a:pt x="74314" y="73263"/>
                </a:lnTo>
                <a:lnTo>
                  <a:pt x="73705" y="71368"/>
                </a:lnTo>
                <a:lnTo>
                  <a:pt x="73096" y="70105"/>
                </a:lnTo>
                <a:lnTo>
                  <a:pt x="71878" y="68842"/>
                </a:lnTo>
                <a:lnTo>
                  <a:pt x="70050" y="68842"/>
                </a:lnTo>
                <a:lnTo>
                  <a:pt x="46903" y="68842"/>
                </a:lnTo>
                <a:lnTo>
                  <a:pt x="46903" y="68842"/>
                </a:lnTo>
                <a:lnTo>
                  <a:pt x="45076" y="68842"/>
                </a:lnTo>
                <a:lnTo>
                  <a:pt x="43857" y="70105"/>
                </a:lnTo>
                <a:lnTo>
                  <a:pt x="43248" y="71368"/>
                </a:lnTo>
                <a:lnTo>
                  <a:pt x="42639" y="73263"/>
                </a:lnTo>
                <a:lnTo>
                  <a:pt x="42639" y="97263"/>
                </a:lnTo>
                <a:lnTo>
                  <a:pt x="42639" y="97263"/>
                </a:lnTo>
                <a:lnTo>
                  <a:pt x="43248" y="99157"/>
                </a:lnTo>
                <a:lnTo>
                  <a:pt x="43857" y="100421"/>
                </a:lnTo>
                <a:lnTo>
                  <a:pt x="45076" y="101052"/>
                </a:lnTo>
                <a:lnTo>
                  <a:pt x="46903" y="101684"/>
                </a:lnTo>
                <a:lnTo>
                  <a:pt x="52385" y="101684"/>
                </a:lnTo>
                <a:lnTo>
                  <a:pt x="52385" y="120000"/>
                </a:lnTo>
                <a:lnTo>
                  <a:pt x="52385" y="120000"/>
                </a:lnTo>
                <a:lnTo>
                  <a:pt x="58477" y="120000"/>
                </a:lnTo>
                <a:lnTo>
                  <a:pt x="58477" y="120000"/>
                </a:lnTo>
                <a:close/>
                <a:moveTo>
                  <a:pt x="72487" y="14526"/>
                </a:moveTo>
                <a:lnTo>
                  <a:pt x="72487" y="14526"/>
                </a:lnTo>
                <a:lnTo>
                  <a:pt x="72487" y="17684"/>
                </a:lnTo>
                <a:lnTo>
                  <a:pt x="73705" y="20210"/>
                </a:lnTo>
                <a:lnTo>
                  <a:pt x="74923" y="22736"/>
                </a:lnTo>
                <a:lnTo>
                  <a:pt x="76142" y="24631"/>
                </a:lnTo>
                <a:lnTo>
                  <a:pt x="78578" y="26526"/>
                </a:lnTo>
                <a:lnTo>
                  <a:pt x="81015" y="27789"/>
                </a:lnTo>
                <a:lnTo>
                  <a:pt x="83451" y="29052"/>
                </a:lnTo>
                <a:lnTo>
                  <a:pt x="86497" y="29052"/>
                </a:lnTo>
                <a:lnTo>
                  <a:pt x="86497" y="29052"/>
                </a:lnTo>
                <a:lnTo>
                  <a:pt x="88934" y="29052"/>
                </a:lnTo>
                <a:lnTo>
                  <a:pt x="91979" y="27789"/>
                </a:lnTo>
                <a:lnTo>
                  <a:pt x="93807" y="26526"/>
                </a:lnTo>
                <a:lnTo>
                  <a:pt x="96243" y="24631"/>
                </a:lnTo>
                <a:lnTo>
                  <a:pt x="98071" y="22736"/>
                </a:lnTo>
                <a:lnTo>
                  <a:pt x="99289" y="20210"/>
                </a:lnTo>
                <a:lnTo>
                  <a:pt x="99898" y="17684"/>
                </a:lnTo>
                <a:lnTo>
                  <a:pt x="100507" y="14526"/>
                </a:lnTo>
                <a:lnTo>
                  <a:pt x="100507" y="14526"/>
                </a:lnTo>
                <a:lnTo>
                  <a:pt x="99898" y="11368"/>
                </a:lnTo>
                <a:lnTo>
                  <a:pt x="98680" y="8842"/>
                </a:lnTo>
                <a:lnTo>
                  <a:pt x="97461" y="6315"/>
                </a:lnTo>
                <a:lnTo>
                  <a:pt x="95634" y="3789"/>
                </a:lnTo>
                <a:lnTo>
                  <a:pt x="95634" y="3789"/>
                </a:lnTo>
                <a:lnTo>
                  <a:pt x="93197" y="1894"/>
                </a:lnTo>
                <a:lnTo>
                  <a:pt x="93197" y="1894"/>
                </a:lnTo>
                <a:lnTo>
                  <a:pt x="89543" y="631"/>
                </a:lnTo>
                <a:lnTo>
                  <a:pt x="86497" y="0"/>
                </a:lnTo>
                <a:lnTo>
                  <a:pt x="86497" y="0"/>
                </a:lnTo>
                <a:lnTo>
                  <a:pt x="83451" y="631"/>
                </a:lnTo>
                <a:lnTo>
                  <a:pt x="81015" y="1263"/>
                </a:lnTo>
                <a:lnTo>
                  <a:pt x="78578" y="2526"/>
                </a:lnTo>
                <a:lnTo>
                  <a:pt x="76142" y="4421"/>
                </a:lnTo>
                <a:lnTo>
                  <a:pt x="74923" y="6315"/>
                </a:lnTo>
                <a:lnTo>
                  <a:pt x="73705" y="8842"/>
                </a:lnTo>
                <a:lnTo>
                  <a:pt x="72487" y="12000"/>
                </a:lnTo>
                <a:lnTo>
                  <a:pt x="72487" y="14526"/>
                </a:lnTo>
                <a:lnTo>
                  <a:pt x="72487" y="14526"/>
                </a:lnTo>
                <a:close/>
                <a:moveTo>
                  <a:pt x="58477" y="64421"/>
                </a:moveTo>
                <a:lnTo>
                  <a:pt x="58477" y="64421"/>
                </a:lnTo>
                <a:lnTo>
                  <a:pt x="60304" y="64421"/>
                </a:lnTo>
                <a:lnTo>
                  <a:pt x="62131" y="63789"/>
                </a:lnTo>
                <a:lnTo>
                  <a:pt x="65177" y="61894"/>
                </a:lnTo>
                <a:lnTo>
                  <a:pt x="67005" y="58736"/>
                </a:lnTo>
                <a:lnTo>
                  <a:pt x="67614" y="56842"/>
                </a:lnTo>
                <a:lnTo>
                  <a:pt x="67614" y="54947"/>
                </a:lnTo>
                <a:lnTo>
                  <a:pt x="67614" y="54947"/>
                </a:lnTo>
                <a:lnTo>
                  <a:pt x="67614" y="53052"/>
                </a:lnTo>
                <a:lnTo>
                  <a:pt x="67005" y="51157"/>
                </a:lnTo>
                <a:lnTo>
                  <a:pt x="65177" y="48000"/>
                </a:lnTo>
                <a:lnTo>
                  <a:pt x="62131" y="46105"/>
                </a:lnTo>
                <a:lnTo>
                  <a:pt x="60304" y="45473"/>
                </a:lnTo>
                <a:lnTo>
                  <a:pt x="58477" y="44842"/>
                </a:lnTo>
                <a:lnTo>
                  <a:pt x="58477" y="44842"/>
                </a:lnTo>
                <a:lnTo>
                  <a:pt x="56649" y="45473"/>
                </a:lnTo>
                <a:lnTo>
                  <a:pt x="54822" y="46105"/>
                </a:lnTo>
                <a:lnTo>
                  <a:pt x="51776" y="48000"/>
                </a:lnTo>
                <a:lnTo>
                  <a:pt x="49949" y="51157"/>
                </a:lnTo>
                <a:lnTo>
                  <a:pt x="49340" y="53052"/>
                </a:lnTo>
                <a:lnTo>
                  <a:pt x="49340" y="54947"/>
                </a:lnTo>
                <a:lnTo>
                  <a:pt x="49340" y="54947"/>
                </a:lnTo>
                <a:lnTo>
                  <a:pt x="49340" y="56842"/>
                </a:lnTo>
                <a:lnTo>
                  <a:pt x="49949" y="58736"/>
                </a:lnTo>
                <a:lnTo>
                  <a:pt x="51776" y="61894"/>
                </a:lnTo>
                <a:lnTo>
                  <a:pt x="54822" y="63789"/>
                </a:lnTo>
                <a:lnTo>
                  <a:pt x="56649" y="64421"/>
                </a:lnTo>
                <a:lnTo>
                  <a:pt x="58477" y="64421"/>
                </a:lnTo>
                <a:lnTo>
                  <a:pt x="58477" y="64421"/>
                </a:lnTo>
                <a:close/>
              </a:path>
            </a:pathLst>
          </a:custGeom>
          <a:solidFill>
            <a:schemeClr val="accent6">
              <a:lumMod val="50000"/>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000"/>
              <a:buFont typeface="Arial"/>
              <a:buNone/>
            </a:pPr>
            <a:endParaRPr sz="2000" b="0" i="0" u="none" strike="noStrike" cap="none">
              <a:solidFill>
                <a:srgbClr val="000000"/>
              </a:solidFill>
              <a:latin typeface="Arial"/>
              <a:ea typeface="Arial"/>
              <a:cs typeface="Arial"/>
              <a:sym typeface="Arial"/>
            </a:endParaRPr>
          </a:p>
        </p:txBody>
      </p:sp>
      <p:sp>
        <p:nvSpPr>
          <p:cNvPr id="19" name="Rounded Rectangle 18"/>
          <p:cNvSpPr/>
          <p:nvPr/>
        </p:nvSpPr>
        <p:spPr>
          <a:xfrm>
            <a:off x="1161759" y="1774594"/>
            <a:ext cx="1691797" cy="585303"/>
          </a:xfrm>
          <a:prstGeom prst="roundRect">
            <a:avLst/>
          </a:prstGeom>
          <a:solidFill>
            <a:schemeClr val="accent6">
              <a:lumMod val="20000"/>
              <a:lumOff val="80000"/>
            </a:schemeClr>
          </a:solidFill>
          <a:ln w="28575">
            <a:noFill/>
          </a:ln>
        </p:spPr>
        <p:style>
          <a:lnRef idx="2">
            <a:schemeClr val="accent2"/>
          </a:lnRef>
          <a:fillRef idx="1">
            <a:schemeClr val="lt1"/>
          </a:fillRef>
          <a:effectRef idx="0">
            <a:schemeClr val="accent2"/>
          </a:effectRef>
          <a:fontRef idx="minor">
            <a:schemeClr val="dk1"/>
          </a:fontRef>
        </p:style>
        <p:txBody>
          <a:bodyPr rtlCol="0" anchor="ctr"/>
          <a:lstStyle/>
          <a:p>
            <a:pPr>
              <a:tabLst>
                <a:tab pos="457200" algn="l"/>
              </a:tabLst>
            </a:pPr>
            <a:r>
              <a:rPr lang="en-GB" sz="2000" b="1" dirty="0" smtClean="0">
                <a:ea typeface="Times New Roman" panose="02020603050405020304" pitchFamily="18" charset="0"/>
                <a:cs typeface="Times New Roman" panose="02020603050405020304" pitchFamily="18" charset="0"/>
              </a:rPr>
              <a:t>Residents</a:t>
            </a:r>
            <a:endParaRPr lang="en-GB" sz="1400" dirty="0">
              <a:ea typeface="Times New Roman" panose="02020603050405020304" pitchFamily="18" charset="0"/>
              <a:cs typeface="Times New Roman" panose="02020603050405020304" pitchFamily="18" charset="0"/>
            </a:endParaRPr>
          </a:p>
        </p:txBody>
      </p:sp>
      <p:sp>
        <p:nvSpPr>
          <p:cNvPr id="20" name="Rounded Rectangle 19"/>
          <p:cNvSpPr/>
          <p:nvPr/>
        </p:nvSpPr>
        <p:spPr>
          <a:xfrm>
            <a:off x="1148627" y="2561014"/>
            <a:ext cx="1704929" cy="585303"/>
          </a:xfrm>
          <a:prstGeom prst="roundRect">
            <a:avLst/>
          </a:prstGeom>
          <a:solidFill>
            <a:schemeClr val="accent6">
              <a:lumMod val="20000"/>
              <a:lumOff val="80000"/>
            </a:schemeClr>
          </a:solidFill>
          <a:ln w="28575">
            <a:noFill/>
          </a:ln>
        </p:spPr>
        <p:style>
          <a:lnRef idx="2">
            <a:schemeClr val="accent2"/>
          </a:lnRef>
          <a:fillRef idx="1">
            <a:schemeClr val="lt1"/>
          </a:fillRef>
          <a:effectRef idx="0">
            <a:schemeClr val="accent2"/>
          </a:effectRef>
          <a:fontRef idx="minor">
            <a:schemeClr val="dk1"/>
          </a:fontRef>
        </p:style>
        <p:txBody>
          <a:bodyPr rtlCol="0" anchor="ctr"/>
          <a:lstStyle/>
          <a:p>
            <a:pPr>
              <a:tabLst>
                <a:tab pos="457200" algn="l"/>
              </a:tabLst>
            </a:pPr>
            <a:r>
              <a:rPr lang="en-GB" sz="2000" b="1" dirty="0" smtClean="0">
                <a:ea typeface="Times New Roman" panose="02020603050405020304" pitchFamily="18" charset="0"/>
                <a:cs typeface="Times New Roman" panose="02020603050405020304" pitchFamily="18" charset="0"/>
              </a:rPr>
              <a:t>Prevention</a:t>
            </a:r>
            <a:endParaRPr lang="en-GB" sz="1400" dirty="0">
              <a:ea typeface="Times New Roman" panose="02020603050405020304" pitchFamily="18" charset="0"/>
              <a:cs typeface="Times New Roman" panose="02020603050405020304" pitchFamily="18" charset="0"/>
            </a:endParaRPr>
          </a:p>
        </p:txBody>
      </p:sp>
      <p:sp>
        <p:nvSpPr>
          <p:cNvPr id="21" name="Rounded Rectangle 20"/>
          <p:cNvSpPr/>
          <p:nvPr/>
        </p:nvSpPr>
        <p:spPr>
          <a:xfrm>
            <a:off x="1171740" y="3336841"/>
            <a:ext cx="1681817" cy="585303"/>
          </a:xfrm>
          <a:prstGeom prst="roundRect">
            <a:avLst/>
          </a:prstGeom>
          <a:solidFill>
            <a:schemeClr val="accent6">
              <a:lumMod val="20000"/>
              <a:lumOff val="80000"/>
            </a:schemeClr>
          </a:solidFill>
          <a:ln w="28575">
            <a:noFill/>
          </a:ln>
        </p:spPr>
        <p:style>
          <a:lnRef idx="2">
            <a:schemeClr val="accent2"/>
          </a:lnRef>
          <a:fillRef idx="1">
            <a:schemeClr val="lt1"/>
          </a:fillRef>
          <a:effectRef idx="0">
            <a:schemeClr val="accent2"/>
          </a:effectRef>
          <a:fontRef idx="minor">
            <a:schemeClr val="dk1"/>
          </a:fontRef>
        </p:style>
        <p:txBody>
          <a:bodyPr rtlCol="0" anchor="ctr"/>
          <a:lstStyle/>
          <a:p>
            <a:pPr>
              <a:tabLst>
                <a:tab pos="457200" algn="l"/>
              </a:tabLst>
            </a:pPr>
            <a:r>
              <a:rPr lang="en-GB" sz="2000" b="1" dirty="0" smtClean="0">
                <a:ea typeface="Times New Roman" panose="02020603050405020304" pitchFamily="18" charset="0"/>
                <a:cs typeface="Times New Roman" panose="02020603050405020304" pitchFamily="18" charset="0"/>
              </a:rPr>
              <a:t>Performance</a:t>
            </a:r>
            <a:endParaRPr lang="en-GB" sz="1400" dirty="0">
              <a:ea typeface="Times New Roman" panose="02020603050405020304" pitchFamily="18" charset="0"/>
              <a:cs typeface="Times New Roman" panose="02020603050405020304" pitchFamily="18" charset="0"/>
            </a:endParaRPr>
          </a:p>
        </p:txBody>
      </p:sp>
      <p:sp>
        <p:nvSpPr>
          <p:cNvPr id="22" name="Rounded Rectangle 21"/>
          <p:cNvSpPr/>
          <p:nvPr/>
        </p:nvSpPr>
        <p:spPr>
          <a:xfrm>
            <a:off x="1171741" y="4071078"/>
            <a:ext cx="1681816" cy="627604"/>
          </a:xfrm>
          <a:prstGeom prst="roundRect">
            <a:avLst/>
          </a:prstGeom>
          <a:solidFill>
            <a:schemeClr val="accent6">
              <a:lumMod val="20000"/>
              <a:lumOff val="80000"/>
            </a:schemeClr>
          </a:solidFill>
          <a:ln w="28575">
            <a:noFill/>
          </a:ln>
        </p:spPr>
        <p:style>
          <a:lnRef idx="2">
            <a:schemeClr val="accent2"/>
          </a:lnRef>
          <a:fillRef idx="1">
            <a:schemeClr val="lt1"/>
          </a:fillRef>
          <a:effectRef idx="0">
            <a:schemeClr val="accent2"/>
          </a:effectRef>
          <a:fontRef idx="minor">
            <a:schemeClr val="dk1"/>
          </a:fontRef>
        </p:style>
        <p:txBody>
          <a:bodyPr rtlCol="0" anchor="ctr"/>
          <a:lstStyle/>
          <a:p>
            <a:pPr lvl="0">
              <a:tabLst>
                <a:tab pos="457200" algn="l"/>
              </a:tabLst>
            </a:pPr>
            <a:r>
              <a:rPr lang="en-GB" sz="2000" b="1" dirty="0" smtClean="0">
                <a:ea typeface="Times New Roman" panose="02020603050405020304" pitchFamily="18" charset="0"/>
                <a:cs typeface="Times New Roman" panose="02020603050405020304" pitchFamily="18" charset="0"/>
              </a:rPr>
              <a:t>Partnership</a:t>
            </a:r>
            <a:endParaRPr lang="en-GB" sz="1400" dirty="0">
              <a:ea typeface="Calibri" panose="020F0502020204030204" pitchFamily="34" charset="0"/>
              <a:cs typeface="Times New Roman" panose="02020603050405020304" pitchFamily="18" charset="0"/>
            </a:endParaRPr>
          </a:p>
        </p:txBody>
      </p:sp>
      <p:sp>
        <p:nvSpPr>
          <p:cNvPr id="23" name="Rounded Rectangle 22"/>
          <p:cNvSpPr/>
          <p:nvPr/>
        </p:nvSpPr>
        <p:spPr>
          <a:xfrm>
            <a:off x="3002345" y="4816364"/>
            <a:ext cx="5691092" cy="585303"/>
          </a:xfrm>
          <a:prstGeom prst="roundRect">
            <a:avLst/>
          </a:prstGeom>
          <a:solidFill>
            <a:schemeClr val="accent6">
              <a:lumMod val="20000"/>
              <a:lumOff val="80000"/>
            </a:schemeClr>
          </a:solidFill>
          <a:ln w="28575">
            <a:noFill/>
          </a:ln>
        </p:spPr>
        <p:style>
          <a:lnRef idx="2">
            <a:schemeClr val="accent2"/>
          </a:lnRef>
          <a:fillRef idx="1">
            <a:schemeClr val="lt1"/>
          </a:fillRef>
          <a:effectRef idx="0">
            <a:schemeClr val="accent2"/>
          </a:effectRef>
          <a:fontRef idx="minor">
            <a:schemeClr val="dk1"/>
          </a:fontRef>
        </p:style>
        <p:txBody>
          <a:bodyPr rtlCol="0" anchor="ctr"/>
          <a:lstStyle/>
          <a:p>
            <a:pPr>
              <a:tabLst>
                <a:tab pos="457200" algn="l"/>
              </a:tabLst>
            </a:pPr>
            <a:r>
              <a:rPr lang="en-GB" sz="1400" dirty="0" smtClean="0">
                <a:ea typeface="Times New Roman" panose="02020603050405020304" pitchFamily="18" charset="0"/>
                <a:cs typeface="Times New Roman" panose="02020603050405020304" pitchFamily="18" charset="0"/>
              </a:rPr>
              <a:t>Employ and grow the </a:t>
            </a:r>
            <a:r>
              <a:rPr lang="en-GB" sz="1400" dirty="0">
                <a:ea typeface="Times New Roman" panose="02020603050405020304" pitchFamily="18" charset="0"/>
                <a:cs typeface="Times New Roman" panose="02020603050405020304" pitchFamily="18" charset="0"/>
              </a:rPr>
              <a:t>best staff and give them the training and technology they need to do an excellent </a:t>
            </a:r>
            <a:r>
              <a:rPr lang="en-GB" sz="1400" dirty="0" smtClean="0">
                <a:ea typeface="Times New Roman" panose="02020603050405020304" pitchFamily="18" charset="0"/>
                <a:cs typeface="Times New Roman" panose="02020603050405020304" pitchFamily="18" charset="0"/>
              </a:rPr>
              <a:t>job</a:t>
            </a:r>
            <a:endParaRPr lang="en-GB" sz="1400" dirty="0">
              <a:ea typeface="Times New Roman" panose="02020603050405020304" pitchFamily="18" charset="0"/>
              <a:cs typeface="Times New Roman" panose="02020603050405020304" pitchFamily="18" charset="0"/>
            </a:endParaRPr>
          </a:p>
        </p:txBody>
      </p:sp>
      <p:sp>
        <p:nvSpPr>
          <p:cNvPr id="24" name="Slide Number Placeholder 23"/>
          <p:cNvSpPr>
            <a:spLocks noGrp="1"/>
          </p:cNvSpPr>
          <p:nvPr>
            <p:ph type="sldNum" sz="quarter" idx="12"/>
          </p:nvPr>
        </p:nvSpPr>
        <p:spPr/>
        <p:txBody>
          <a:bodyPr/>
          <a:lstStyle/>
          <a:p>
            <a:fld id="{BD588886-ABB5-45E6-B429-054DE2442F25}" type="slidenum">
              <a:rPr lang="en-GB" smtClean="0"/>
              <a:t>3</a:t>
            </a:fld>
            <a:endParaRPr lang="en-GB"/>
          </a:p>
        </p:txBody>
      </p:sp>
    </p:spTree>
    <p:extLst>
      <p:ext uri="{BB962C8B-B14F-4D97-AF65-F5344CB8AC3E}">
        <p14:creationId xmlns:p14="http://schemas.microsoft.com/office/powerpoint/2010/main" val="3426596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6915150" y="6479359"/>
            <a:ext cx="2057400" cy="365125"/>
          </a:xfrm>
        </p:spPr>
        <p:txBody>
          <a:bodyPr/>
          <a:lstStyle/>
          <a:p>
            <a:fld id="{BD588886-ABB5-45E6-B429-054DE2442F25}" type="slidenum">
              <a:rPr lang="en-GB" smtClean="0"/>
              <a:t>4</a:t>
            </a:fld>
            <a:endParaRPr lang="en-GB"/>
          </a:p>
        </p:txBody>
      </p:sp>
      <p:sp>
        <p:nvSpPr>
          <p:cNvPr id="4" name="TextBox 3"/>
          <p:cNvSpPr txBox="1"/>
          <p:nvPr/>
        </p:nvSpPr>
        <p:spPr>
          <a:xfrm>
            <a:off x="120743" y="0"/>
            <a:ext cx="7084098" cy="523220"/>
          </a:xfrm>
          <a:prstGeom prst="rect">
            <a:avLst/>
          </a:prstGeom>
          <a:noFill/>
        </p:spPr>
        <p:txBody>
          <a:bodyPr wrap="square" rtlCol="0">
            <a:spAutoFit/>
          </a:bodyPr>
          <a:lstStyle/>
          <a:p>
            <a:r>
              <a:rPr lang="en-GB" sz="2800" b="1" dirty="0" smtClean="0">
                <a:latin typeface="+mj-lt"/>
              </a:rPr>
              <a:t>Overview of transformation projects underway </a:t>
            </a:r>
            <a:endParaRPr lang="en-GB" sz="2800" b="1" dirty="0">
              <a:latin typeface="+mj-lt"/>
            </a:endParaRPr>
          </a:p>
        </p:txBody>
      </p:sp>
      <p:graphicFrame>
        <p:nvGraphicFramePr>
          <p:cNvPr id="5" name="Table 4"/>
          <p:cNvGraphicFramePr>
            <a:graphicFrameLocks noGrp="1"/>
          </p:cNvGraphicFramePr>
          <p:nvPr>
            <p:extLst>
              <p:ext uri="{D42A27DB-BD31-4B8C-83A1-F6EECF244321}">
                <p14:modId xmlns:p14="http://schemas.microsoft.com/office/powerpoint/2010/main" val="3951276772"/>
              </p:ext>
            </p:extLst>
          </p:nvPr>
        </p:nvGraphicFramePr>
        <p:xfrm>
          <a:off x="246867" y="523220"/>
          <a:ext cx="8487230" cy="6159806"/>
        </p:xfrm>
        <a:graphic>
          <a:graphicData uri="http://schemas.openxmlformats.org/drawingml/2006/table">
            <a:tbl>
              <a:tblPr firstRow="1" firstCol="1" bandRow="1">
                <a:tableStyleId>{2D5ABB26-0587-4C30-8999-92F81FD0307C}</a:tableStyleId>
              </a:tblPr>
              <a:tblGrid>
                <a:gridCol w="8487230"/>
              </a:tblGrid>
              <a:tr h="444843">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800" b="1" dirty="0" smtClean="0">
                          <a:effectLst/>
                          <a:latin typeface="+mn-lt"/>
                          <a:ea typeface="Calibri" panose="020F0502020204030204" pitchFamily="34" charset="0"/>
                          <a:cs typeface="Times New Roman" panose="02020603050405020304" pitchFamily="18" charset="0"/>
                        </a:rPr>
                        <a:t>TRANSFORMING SERVICES FOR PEOPLE</a:t>
                      </a:r>
                    </a:p>
                  </a:txBody>
                  <a:tcPr marL="34691" marR="34691" marT="17346" marB="17346" anchor="ctr">
                    <a:solidFill>
                      <a:schemeClr val="accent1">
                        <a:lumMod val="20000"/>
                        <a:lumOff val="80000"/>
                      </a:schemeClr>
                    </a:solidFill>
                  </a:tcPr>
                </a:tc>
              </a:tr>
              <a:tr h="222539">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en-GB" sz="800" b="0" i="0" kern="1200" dirty="0" smtClean="0">
                        <a:solidFill>
                          <a:schemeClr val="dk1"/>
                        </a:solidFill>
                        <a:effectLst/>
                        <a:latin typeface="+mn-lt"/>
                        <a:ea typeface="+mn-ea"/>
                        <a:cs typeface="+mn-cs"/>
                      </a:endParaRPr>
                    </a:p>
                  </a:txBody>
                  <a:tcPr marL="34691" marR="34691" marT="17346" marB="17346">
                    <a:solidFill>
                      <a:schemeClr val="bg1"/>
                    </a:solidFill>
                  </a:tcPr>
                </a:tc>
              </a:tr>
              <a:tr h="965253">
                <a:tc>
                  <a:txBody>
                    <a:bodyPr/>
                    <a:lstStyle/>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800" b="1" dirty="0" smtClean="0">
                          <a:effectLst/>
                        </a:rPr>
                        <a:t>Family Resilience</a:t>
                      </a:r>
                      <a:r>
                        <a:rPr lang="en-GB" sz="1800" b="1" baseline="0" dirty="0" smtClean="0">
                          <a:effectLst/>
                        </a:rPr>
                        <a:t> - </a:t>
                      </a:r>
                      <a:r>
                        <a:rPr lang="en-GB" sz="1800" kern="1200" dirty="0" smtClean="0">
                          <a:effectLst/>
                        </a:rPr>
                        <a:t>Transforming Services so that all children in Surrey receive the right help at the right time to enable them and their families to face future life challenges independently</a:t>
                      </a:r>
                    </a:p>
                  </a:txBody>
                  <a:tcPr marL="34691" marR="34691" marT="17346" marB="17346">
                    <a:solidFill>
                      <a:schemeClr val="accent1">
                        <a:lumMod val="20000"/>
                        <a:lumOff val="80000"/>
                      </a:schemeClr>
                    </a:solidFill>
                  </a:tcPr>
                </a:tc>
              </a:tr>
              <a:tr h="977462">
                <a:tc>
                  <a:txBody>
                    <a:bodyPr/>
                    <a:lstStyle/>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800" b="1" dirty="0" smtClean="0">
                          <a:effectLst/>
                        </a:rPr>
                        <a:t>SEND Transformation</a:t>
                      </a:r>
                      <a:r>
                        <a:rPr lang="en-GB" sz="1800" b="1" baseline="0" dirty="0" smtClean="0">
                          <a:effectLst/>
                        </a:rPr>
                        <a:t> </a:t>
                      </a:r>
                      <a:r>
                        <a:rPr lang="en-GB" sz="1800" b="0" baseline="0" dirty="0" smtClean="0">
                          <a:effectLst/>
                        </a:rPr>
                        <a:t>- T</a:t>
                      </a:r>
                      <a:r>
                        <a:rPr lang="en-GB" sz="1800" b="0" kern="1200" dirty="0" smtClean="0">
                          <a:effectLst/>
                        </a:rPr>
                        <a:t>ransforming </a:t>
                      </a:r>
                      <a:r>
                        <a:rPr lang="en-GB" sz="1800" kern="1200" dirty="0" smtClean="0">
                          <a:effectLst/>
                        </a:rPr>
                        <a:t>SEND services to deliver improved outcomes for children and young people</a:t>
                      </a:r>
                      <a:r>
                        <a:rPr lang="en-GB" sz="1800" kern="1200" baseline="0" dirty="0" smtClean="0">
                          <a:effectLst/>
                        </a:rPr>
                        <a:t> with special educational needs and disabilities whilst ensuring the service is financially </a:t>
                      </a:r>
                      <a:r>
                        <a:rPr lang="en-GB" sz="1800" kern="1200" baseline="0" dirty="0" smtClean="0">
                          <a:effectLst/>
                        </a:rPr>
                        <a:t>sustainable</a:t>
                      </a:r>
                      <a:endParaRPr lang="en-GB" sz="1800" b="0" i="0" kern="1200" dirty="0" smtClean="0">
                        <a:solidFill>
                          <a:schemeClr val="dk1"/>
                        </a:solidFill>
                        <a:effectLst/>
                        <a:latin typeface="+mn-lt"/>
                        <a:ea typeface="+mn-ea"/>
                        <a:cs typeface="+mn-cs"/>
                      </a:endParaRPr>
                    </a:p>
                  </a:txBody>
                  <a:tcPr marL="34691" marR="34691" marT="17346" marB="17346">
                    <a:solidFill>
                      <a:schemeClr val="accent1">
                        <a:lumMod val="20000"/>
                        <a:lumOff val="80000"/>
                      </a:schemeClr>
                    </a:solidFill>
                  </a:tcPr>
                </a:tc>
              </a:tr>
              <a:tr h="989696">
                <a:tc>
                  <a:txBody>
                    <a:bodyPr/>
                    <a:lstStyle/>
                    <a:p>
                      <a:pPr marL="171450" indent="-171450">
                        <a:lnSpc>
                          <a:spcPct val="107000"/>
                        </a:lnSpc>
                        <a:spcAft>
                          <a:spcPts val="0"/>
                        </a:spcAft>
                        <a:buFont typeface="Arial" panose="020B0604020202020204" pitchFamily="34" charset="0"/>
                        <a:buChar char="•"/>
                      </a:pPr>
                      <a:r>
                        <a:rPr lang="en-GB" sz="1800" b="1" dirty="0" smtClean="0">
                          <a:effectLst/>
                        </a:rPr>
                        <a:t>Adult Social Care </a:t>
                      </a:r>
                      <a:r>
                        <a:rPr lang="en-GB" sz="1800" b="1" dirty="0">
                          <a:effectLst/>
                        </a:rPr>
                        <a:t>Market </a:t>
                      </a:r>
                      <a:r>
                        <a:rPr lang="en-GB" sz="1800" b="1" dirty="0" smtClean="0">
                          <a:effectLst/>
                        </a:rPr>
                        <a:t>Management</a:t>
                      </a:r>
                      <a:r>
                        <a:rPr lang="en-GB" sz="1800" b="1" baseline="0" dirty="0" smtClean="0">
                          <a:effectLst/>
                        </a:rPr>
                        <a:t> - </a:t>
                      </a:r>
                      <a:r>
                        <a:rPr lang="en-GB" sz="1800" kern="1200" dirty="0" smtClean="0">
                          <a:effectLst/>
                        </a:rPr>
                        <a:t>Working closely with our providers and developing improved commissioning capacity to manage the costs of care within available resources</a:t>
                      </a:r>
                      <a:endParaRPr lang="en-GB" sz="1800" b="0" i="0" kern="1200" dirty="0" smtClean="0">
                        <a:solidFill>
                          <a:schemeClr val="dk1"/>
                        </a:solidFill>
                        <a:effectLst/>
                        <a:latin typeface="+mn-lt"/>
                        <a:ea typeface="+mn-ea"/>
                        <a:cs typeface="+mn-cs"/>
                      </a:endParaRPr>
                    </a:p>
                  </a:txBody>
                  <a:tcPr marL="34691" marR="34691" marT="17346" marB="17346">
                    <a:solidFill>
                      <a:schemeClr val="accent1">
                        <a:lumMod val="20000"/>
                        <a:lumOff val="80000"/>
                      </a:schemeClr>
                    </a:solidFill>
                  </a:tcPr>
                </a:tc>
              </a:tr>
              <a:tr h="677230">
                <a:tc>
                  <a:txBody>
                    <a:bodyPr/>
                    <a:lstStyle/>
                    <a:p>
                      <a:pPr marL="171450" indent="-171450">
                        <a:lnSpc>
                          <a:spcPct val="107000"/>
                        </a:lnSpc>
                        <a:spcAft>
                          <a:spcPts val="0"/>
                        </a:spcAft>
                        <a:buFont typeface="Arial" panose="020B0604020202020204" pitchFamily="34" charset="0"/>
                        <a:buChar char="•"/>
                      </a:pPr>
                      <a:r>
                        <a:rPr lang="en-GB" sz="1800" b="1" dirty="0">
                          <a:effectLst/>
                        </a:rPr>
                        <a:t>Practice Improvement </a:t>
                      </a:r>
                      <a:r>
                        <a:rPr lang="en-GB" sz="1800" b="1" dirty="0" smtClean="0">
                          <a:effectLst/>
                        </a:rPr>
                        <a:t>Adult Social Care</a:t>
                      </a:r>
                      <a:r>
                        <a:rPr lang="en-GB" sz="1800" b="1" baseline="0" dirty="0" smtClean="0">
                          <a:effectLst/>
                        </a:rPr>
                        <a:t> - </a:t>
                      </a:r>
                      <a:r>
                        <a:rPr lang="en-GB" sz="1800" kern="1200" dirty="0" smtClean="0">
                          <a:effectLst/>
                        </a:rPr>
                        <a:t>A new model of care that supports people to live independent and fulfilling lives</a:t>
                      </a:r>
                      <a:endParaRPr lang="en-GB" sz="1800" b="0" i="0" kern="1200" dirty="0" smtClean="0">
                        <a:solidFill>
                          <a:schemeClr val="dk1"/>
                        </a:solidFill>
                        <a:effectLst/>
                        <a:latin typeface="+mn-lt"/>
                        <a:ea typeface="+mn-ea"/>
                        <a:cs typeface="+mn-cs"/>
                      </a:endParaRPr>
                    </a:p>
                  </a:txBody>
                  <a:tcPr marL="34691" marR="34691" marT="17346" marB="17346">
                    <a:solidFill>
                      <a:schemeClr val="accent1">
                        <a:lumMod val="20000"/>
                        <a:lumOff val="80000"/>
                      </a:schemeClr>
                    </a:solidFill>
                  </a:tcPr>
                </a:tc>
              </a:tr>
              <a:tr h="1044743">
                <a:tc>
                  <a:txBody>
                    <a:bodyPr/>
                    <a:lstStyle/>
                    <a:p>
                      <a:pPr marL="171450" indent="-171450">
                        <a:lnSpc>
                          <a:spcPct val="107000"/>
                        </a:lnSpc>
                        <a:spcAft>
                          <a:spcPts val="0"/>
                        </a:spcAft>
                        <a:buFont typeface="Arial" panose="020B0604020202020204" pitchFamily="34" charset="0"/>
                        <a:buChar char="•"/>
                      </a:pPr>
                      <a:r>
                        <a:rPr lang="en-GB" sz="1800" b="1" i="0" kern="1200" dirty="0" smtClean="0">
                          <a:solidFill>
                            <a:schemeClr val="dk1"/>
                          </a:solidFill>
                          <a:effectLst/>
                          <a:latin typeface="+mn-lt"/>
                          <a:ea typeface="+mn-ea"/>
                          <a:cs typeface="+mn-cs"/>
                        </a:rPr>
                        <a:t>Adult</a:t>
                      </a:r>
                      <a:r>
                        <a:rPr lang="en-GB" sz="1800" b="1" i="0" kern="1200" baseline="0" dirty="0" smtClean="0">
                          <a:solidFill>
                            <a:schemeClr val="dk1"/>
                          </a:solidFill>
                          <a:effectLst/>
                          <a:latin typeface="+mn-lt"/>
                          <a:ea typeface="+mn-ea"/>
                          <a:cs typeface="+mn-cs"/>
                        </a:rPr>
                        <a:t> Social Care Integrated Models of Care </a:t>
                      </a:r>
                      <a:r>
                        <a:rPr lang="en-GB" sz="1800" b="0" i="0" kern="1200" baseline="0" dirty="0" smtClean="0">
                          <a:solidFill>
                            <a:schemeClr val="dk1"/>
                          </a:solidFill>
                          <a:effectLst/>
                          <a:latin typeface="+mn-lt"/>
                          <a:ea typeface="+mn-ea"/>
                          <a:cs typeface="+mn-cs"/>
                        </a:rPr>
                        <a:t>- </a:t>
                      </a:r>
                      <a:r>
                        <a:rPr lang="en-GB" sz="1800" b="0" i="0" u="none" strike="noStrike" kern="1200" baseline="0" dirty="0" smtClean="0">
                          <a:solidFill>
                            <a:schemeClr val="tx1"/>
                          </a:solidFill>
                          <a:latin typeface="+mn-lt"/>
                          <a:ea typeface="+mn-ea"/>
                          <a:cs typeface="+mn-cs"/>
                        </a:rPr>
                        <a:t>Delivering a new model of care to support people to live independently, delay the need for care and support, prevent admission to hospital, and support hospital discharge through collaborative working</a:t>
                      </a:r>
                      <a:endParaRPr lang="en-GB" sz="1800" b="0" i="0" kern="1200" dirty="0" smtClean="0">
                        <a:solidFill>
                          <a:schemeClr val="dk1"/>
                        </a:solidFill>
                        <a:effectLst/>
                        <a:latin typeface="+mn-lt"/>
                        <a:ea typeface="+mn-ea"/>
                        <a:cs typeface="+mn-cs"/>
                      </a:endParaRPr>
                    </a:p>
                  </a:txBody>
                  <a:tcPr marL="34691" marR="34691" marT="17346" marB="17346">
                    <a:solidFill>
                      <a:schemeClr val="accent1">
                        <a:lumMod val="20000"/>
                        <a:lumOff val="80000"/>
                      </a:schemeClr>
                    </a:solidFill>
                  </a:tcPr>
                </a:tc>
              </a:tr>
              <a:tr h="838040">
                <a:tc>
                  <a:txBody>
                    <a:bodyPr/>
                    <a:lstStyle/>
                    <a:p>
                      <a:pPr marL="171450" indent="-171450">
                        <a:lnSpc>
                          <a:spcPct val="107000"/>
                        </a:lnSpc>
                        <a:spcAft>
                          <a:spcPts val="0"/>
                        </a:spcAft>
                        <a:buFont typeface="Arial" panose="020B0604020202020204" pitchFamily="34" charset="0"/>
                        <a:buChar char="•"/>
                      </a:pPr>
                      <a:r>
                        <a:rPr lang="en-GB" sz="1800" b="1" dirty="0">
                          <a:effectLst/>
                        </a:rPr>
                        <a:t>All Age Learning </a:t>
                      </a:r>
                      <a:r>
                        <a:rPr lang="en-GB" sz="1800" b="1" dirty="0" smtClean="0">
                          <a:effectLst/>
                        </a:rPr>
                        <a:t>Disabilities</a:t>
                      </a:r>
                      <a:r>
                        <a:rPr lang="en-GB" sz="1800" b="1" baseline="0" dirty="0" smtClean="0">
                          <a:effectLst/>
                        </a:rPr>
                        <a:t> - </a:t>
                      </a:r>
                      <a:r>
                        <a:rPr lang="en-GB" sz="1800" kern="1200" dirty="0" smtClean="0">
                          <a:effectLst/>
                        </a:rPr>
                        <a:t>Enabling residents to access quality local provision closer to home, be more independent, and have more choice and control in their own lives</a:t>
                      </a:r>
                      <a:endParaRPr lang="en-GB" sz="1800" b="0" dirty="0">
                        <a:effectLst/>
                        <a:latin typeface="+mn-lt"/>
                        <a:ea typeface="Calibri" panose="020F0502020204030204" pitchFamily="34" charset="0"/>
                        <a:cs typeface="Times New Roman" panose="02020603050405020304" pitchFamily="18" charset="0"/>
                      </a:endParaRPr>
                    </a:p>
                  </a:txBody>
                  <a:tcPr marL="34691" marR="34691" marT="17346" marB="17346">
                    <a:solidFill>
                      <a:schemeClr val="accent1">
                        <a:lumMod val="20000"/>
                        <a:lumOff val="80000"/>
                      </a:schemeClr>
                    </a:solidFill>
                  </a:tcPr>
                </a:tc>
              </a:tr>
            </a:tbl>
          </a:graphicData>
        </a:graphic>
      </p:graphicFrame>
    </p:spTree>
    <p:extLst>
      <p:ext uri="{BB962C8B-B14F-4D97-AF65-F5344CB8AC3E}">
        <p14:creationId xmlns:p14="http://schemas.microsoft.com/office/powerpoint/2010/main" val="3516572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6879679" y="6372116"/>
            <a:ext cx="2057400" cy="365125"/>
          </a:xfrm>
        </p:spPr>
        <p:txBody>
          <a:bodyPr/>
          <a:lstStyle/>
          <a:p>
            <a:fld id="{BD588886-ABB5-45E6-B429-054DE2442F25}" type="slidenum">
              <a:rPr lang="en-GB" smtClean="0"/>
              <a:t>5</a:t>
            </a:fld>
            <a:endParaRPr lang="en-GB"/>
          </a:p>
        </p:txBody>
      </p:sp>
      <p:sp>
        <p:nvSpPr>
          <p:cNvPr id="4" name="TextBox 3"/>
          <p:cNvSpPr txBox="1"/>
          <p:nvPr/>
        </p:nvSpPr>
        <p:spPr>
          <a:xfrm>
            <a:off x="120743" y="0"/>
            <a:ext cx="7084098" cy="523220"/>
          </a:xfrm>
          <a:prstGeom prst="rect">
            <a:avLst/>
          </a:prstGeom>
          <a:noFill/>
        </p:spPr>
        <p:txBody>
          <a:bodyPr wrap="square" rtlCol="0">
            <a:spAutoFit/>
          </a:bodyPr>
          <a:lstStyle/>
          <a:p>
            <a:r>
              <a:rPr lang="en-GB" sz="2800" b="1" dirty="0" smtClean="0">
                <a:latin typeface="+mj-lt"/>
              </a:rPr>
              <a:t>Overview of transformation projects underway </a:t>
            </a:r>
            <a:endParaRPr lang="en-GB" sz="2800" b="1" dirty="0">
              <a:latin typeface="+mj-lt"/>
            </a:endParaRPr>
          </a:p>
        </p:txBody>
      </p:sp>
      <p:graphicFrame>
        <p:nvGraphicFramePr>
          <p:cNvPr id="7" name="Table 6"/>
          <p:cNvGraphicFramePr>
            <a:graphicFrameLocks noGrp="1"/>
          </p:cNvGraphicFramePr>
          <p:nvPr>
            <p:extLst>
              <p:ext uri="{D42A27DB-BD31-4B8C-83A1-F6EECF244321}">
                <p14:modId xmlns:p14="http://schemas.microsoft.com/office/powerpoint/2010/main" val="2866612848"/>
              </p:ext>
            </p:extLst>
          </p:nvPr>
        </p:nvGraphicFramePr>
        <p:xfrm>
          <a:off x="266043" y="684615"/>
          <a:ext cx="8326163" cy="5029612"/>
        </p:xfrm>
        <a:graphic>
          <a:graphicData uri="http://schemas.openxmlformats.org/drawingml/2006/table">
            <a:tbl>
              <a:tblPr firstRow="1" firstCol="1" bandRow="1">
                <a:tableStyleId>{2D5ABB26-0587-4C30-8999-92F81FD0307C}</a:tableStyleId>
              </a:tblPr>
              <a:tblGrid>
                <a:gridCol w="8326163"/>
              </a:tblGrid>
              <a:tr h="598878">
                <a:tc>
                  <a:txBody>
                    <a:bodyPr/>
                    <a:lstStyle/>
                    <a:p>
                      <a:pPr algn="ctr">
                        <a:lnSpc>
                          <a:spcPct val="107000"/>
                        </a:lnSpc>
                        <a:spcAft>
                          <a:spcPts val="0"/>
                        </a:spcAft>
                      </a:pPr>
                      <a:r>
                        <a:rPr lang="en-GB" sz="1800" b="1" kern="1200" dirty="0" smtClean="0">
                          <a:solidFill>
                            <a:schemeClr val="tx1"/>
                          </a:solidFill>
                          <a:effectLst/>
                          <a:latin typeface="+mn-lt"/>
                          <a:ea typeface="Calibri" panose="020F0502020204030204" pitchFamily="34" charset="0"/>
                          <a:cs typeface="Times New Roman" panose="02020603050405020304" pitchFamily="18" charset="0"/>
                        </a:rPr>
                        <a:t>TRANSFORMING PLACE SERVICES</a:t>
                      </a:r>
                      <a:endParaRPr lang="en-GB" sz="1800" b="1" kern="1200" dirty="0">
                        <a:solidFill>
                          <a:schemeClr val="tx1"/>
                        </a:solidFill>
                        <a:effectLst/>
                        <a:latin typeface="+mn-lt"/>
                        <a:ea typeface="Calibri" panose="020F0502020204030204" pitchFamily="34" charset="0"/>
                        <a:cs typeface="Times New Roman" panose="02020603050405020304" pitchFamily="18" charset="0"/>
                      </a:endParaRPr>
                    </a:p>
                  </a:txBody>
                  <a:tcPr marL="34691" marR="34691" marT="17346" marB="17346" anchor="ctr">
                    <a:solidFill>
                      <a:schemeClr val="accent6">
                        <a:lumMod val="20000"/>
                        <a:lumOff val="80000"/>
                      </a:schemeClr>
                    </a:solidFill>
                  </a:tcPr>
                </a:tc>
              </a:tr>
              <a:tr h="313691">
                <a:tc>
                  <a:txBody>
                    <a:bodyPr/>
                    <a:lstStyle/>
                    <a:p>
                      <a:pPr>
                        <a:lnSpc>
                          <a:spcPct val="107000"/>
                        </a:lnSpc>
                        <a:spcAft>
                          <a:spcPts val="0"/>
                        </a:spcAft>
                      </a:pPr>
                      <a:endParaRPr lang="en-GB" sz="800" b="1" kern="1200" dirty="0">
                        <a:solidFill>
                          <a:schemeClr val="tx1"/>
                        </a:solidFill>
                        <a:effectLst/>
                        <a:latin typeface="+mn-lt"/>
                        <a:ea typeface="Calibri" panose="020F0502020204030204" pitchFamily="34" charset="0"/>
                        <a:cs typeface="Times New Roman" panose="02020603050405020304" pitchFamily="18" charset="0"/>
                      </a:endParaRPr>
                    </a:p>
                  </a:txBody>
                  <a:tcPr marL="34691" marR="34691" marT="17346" marB="17346">
                    <a:solidFill>
                      <a:schemeClr val="bg1"/>
                    </a:solidFill>
                  </a:tcPr>
                </a:tc>
              </a:tr>
              <a:tr h="1130250">
                <a:tc>
                  <a:txBody>
                    <a:bodyPr/>
                    <a:lstStyle/>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800" b="1" dirty="0" smtClean="0">
                          <a:solidFill>
                            <a:schemeClr val="tx1"/>
                          </a:solidFill>
                          <a:effectLst/>
                        </a:rPr>
                        <a:t>Highways Transformation - </a:t>
                      </a:r>
                      <a:r>
                        <a:rPr lang="en-GB" sz="1800" i="0" kern="1200" dirty="0" smtClean="0">
                          <a:solidFill>
                            <a:schemeClr val="tx1"/>
                          </a:solidFill>
                          <a:effectLst/>
                          <a:latin typeface="+mn-lt"/>
                          <a:ea typeface="+mn-ea"/>
                          <a:cs typeface="+mn-cs"/>
                        </a:rPr>
                        <a:t>Ensuring that our highways and transport, environment, fire and rescue and trading standards services work together effectively to deliver good customer service, value for money and effective protection for our communities</a:t>
                      </a:r>
                      <a:endParaRPr lang="en-GB" sz="1800" b="1" i="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4691" marR="34691" marT="17346" marB="17346">
                    <a:solidFill>
                      <a:schemeClr val="accent6">
                        <a:lumMod val="20000"/>
                        <a:lumOff val="80000"/>
                      </a:schemeClr>
                    </a:solidFill>
                  </a:tcPr>
                </a:tc>
              </a:tr>
              <a:tr h="930601">
                <a:tc>
                  <a:txBody>
                    <a:bodyPr/>
                    <a:lstStyle/>
                    <a:p>
                      <a:pPr marL="171450" indent="-171450">
                        <a:lnSpc>
                          <a:spcPct val="107000"/>
                        </a:lnSpc>
                        <a:spcAft>
                          <a:spcPts val="0"/>
                        </a:spcAft>
                        <a:buFont typeface="Arial" panose="020B0604020202020204" pitchFamily="34" charset="0"/>
                        <a:buChar char="•"/>
                      </a:pPr>
                      <a:r>
                        <a:rPr lang="en-GB" sz="1800" b="1" dirty="0" smtClean="0">
                          <a:solidFill>
                            <a:schemeClr val="tx1"/>
                          </a:solidFill>
                          <a:effectLst/>
                        </a:rPr>
                        <a:t>Waste</a:t>
                      </a:r>
                      <a:r>
                        <a:rPr lang="en-GB" sz="1800" b="1" baseline="0" dirty="0" smtClean="0">
                          <a:solidFill>
                            <a:schemeClr val="tx1"/>
                          </a:solidFill>
                          <a:effectLst/>
                        </a:rPr>
                        <a:t> - </a:t>
                      </a:r>
                      <a:r>
                        <a:rPr lang="en-GB" sz="1800" b="0" i="0" kern="1200" dirty="0" smtClean="0">
                          <a:solidFill>
                            <a:schemeClr val="tx1"/>
                          </a:solidFill>
                          <a:effectLst/>
                          <a:latin typeface="+mn-lt"/>
                          <a:ea typeface="+mn-ea"/>
                          <a:cs typeface="+mn-cs"/>
                        </a:rPr>
                        <a:t>Delivering a service that continues to follow best practice, enables non-statutory waste services to be self-sufficient, and places a core focus on recycling</a:t>
                      </a:r>
                    </a:p>
                  </a:txBody>
                  <a:tcPr marL="34691" marR="34691" marT="17346" marB="17346">
                    <a:solidFill>
                      <a:schemeClr val="accent6">
                        <a:lumMod val="20000"/>
                        <a:lumOff val="80000"/>
                      </a:schemeClr>
                    </a:solidFill>
                  </a:tcPr>
                </a:tc>
              </a:tr>
              <a:tr h="847512">
                <a:tc>
                  <a:txBody>
                    <a:bodyPr/>
                    <a:lstStyle/>
                    <a:p>
                      <a:pPr marL="171450" indent="-171450">
                        <a:lnSpc>
                          <a:spcPct val="107000"/>
                        </a:lnSpc>
                        <a:spcAft>
                          <a:spcPts val="0"/>
                        </a:spcAft>
                        <a:buFont typeface="Arial" panose="020B0604020202020204" pitchFamily="34" charset="0"/>
                        <a:buChar char="•"/>
                      </a:pPr>
                      <a:r>
                        <a:rPr lang="en-GB" sz="1800" b="1" dirty="0" smtClean="0">
                          <a:solidFill>
                            <a:schemeClr val="tx1"/>
                          </a:solidFill>
                          <a:effectLst/>
                        </a:rPr>
                        <a:t>Libraries and Cultural Services</a:t>
                      </a:r>
                      <a:r>
                        <a:rPr lang="en-GB" sz="1800" b="1" baseline="0" dirty="0" smtClean="0">
                          <a:solidFill>
                            <a:schemeClr val="tx1"/>
                          </a:solidFill>
                          <a:effectLst/>
                        </a:rPr>
                        <a:t> - </a:t>
                      </a:r>
                      <a:r>
                        <a:rPr lang="en-GB" sz="1800" i="0" kern="1200" dirty="0" smtClean="0">
                          <a:solidFill>
                            <a:schemeClr val="tx1"/>
                          </a:solidFill>
                          <a:effectLst/>
                          <a:latin typeface="+mn-lt"/>
                          <a:ea typeface="+mn-ea"/>
                          <a:cs typeface="+mn-cs"/>
                        </a:rPr>
                        <a:t>Modernising Libraries and Cultural Services so they can remain at the heart of communities and support lifelong learning</a:t>
                      </a:r>
                    </a:p>
                  </a:txBody>
                  <a:tcPr marL="34691" marR="34691" marT="17346" marB="17346">
                    <a:solidFill>
                      <a:schemeClr val="accent6">
                        <a:lumMod val="20000"/>
                        <a:lumOff val="80000"/>
                      </a:schemeClr>
                    </a:solidFill>
                  </a:tcPr>
                </a:tc>
              </a:tr>
              <a:tr h="950941">
                <a:tc>
                  <a:txBody>
                    <a:bodyPr/>
                    <a:lstStyle/>
                    <a:p>
                      <a:pPr marL="171450" indent="-171450">
                        <a:lnSpc>
                          <a:spcPct val="107000"/>
                        </a:lnSpc>
                        <a:spcAft>
                          <a:spcPts val="0"/>
                        </a:spcAft>
                        <a:buFont typeface="Arial" panose="020B0604020202020204" pitchFamily="34" charset="0"/>
                        <a:buChar char="•"/>
                      </a:pPr>
                      <a:r>
                        <a:rPr lang="en-GB" sz="1800" b="1" dirty="0" smtClean="0">
                          <a:solidFill>
                            <a:schemeClr val="tx1"/>
                          </a:solidFill>
                          <a:effectLst/>
                        </a:rPr>
                        <a:t>Surrey Fire and Rescue</a:t>
                      </a:r>
                      <a:r>
                        <a:rPr lang="en-GB" sz="1800" b="1" baseline="0" dirty="0" smtClean="0">
                          <a:solidFill>
                            <a:schemeClr val="tx1"/>
                          </a:solidFill>
                          <a:effectLst/>
                        </a:rPr>
                        <a:t> - </a:t>
                      </a:r>
                      <a:r>
                        <a:rPr lang="en-GB" sz="1800" i="0" kern="1200" dirty="0" smtClean="0">
                          <a:solidFill>
                            <a:schemeClr val="tx1"/>
                          </a:solidFill>
                          <a:effectLst/>
                          <a:latin typeface="+mn-lt"/>
                          <a:ea typeface="+mn-ea"/>
                          <a:cs typeface="+mn-cs"/>
                        </a:rPr>
                        <a:t>Enabling communities to be more resilient through our increased focus on Protection &amp; Prevention activities.  Reacting to recent inspection results to ensure a more sustainable, efficient and effective Fire and Rescue Service</a:t>
                      </a:r>
                    </a:p>
                    <a:p>
                      <a:pPr marL="0" indent="0">
                        <a:lnSpc>
                          <a:spcPct val="107000"/>
                        </a:lnSpc>
                        <a:spcAft>
                          <a:spcPts val="0"/>
                        </a:spcAft>
                        <a:buFont typeface="Arial" panose="020B0604020202020204" pitchFamily="34" charset="0"/>
                        <a:buNone/>
                      </a:pPr>
                      <a:endParaRPr lang="en-GB" sz="1800" i="0" kern="1200" dirty="0" smtClean="0">
                        <a:solidFill>
                          <a:schemeClr val="tx1"/>
                        </a:solidFill>
                        <a:effectLst/>
                        <a:latin typeface="+mn-lt"/>
                        <a:ea typeface="+mn-ea"/>
                        <a:cs typeface="+mn-cs"/>
                      </a:endParaRPr>
                    </a:p>
                  </a:txBody>
                  <a:tcPr marL="34691" marR="34691" marT="17346" marB="17346">
                    <a:solidFill>
                      <a:schemeClr val="accent6">
                        <a:lumMod val="20000"/>
                        <a:lumOff val="80000"/>
                      </a:schemeClr>
                    </a:solidFill>
                  </a:tcPr>
                </a:tc>
              </a:tr>
            </a:tbl>
          </a:graphicData>
        </a:graphic>
      </p:graphicFrame>
    </p:spTree>
    <p:extLst>
      <p:ext uri="{BB962C8B-B14F-4D97-AF65-F5344CB8AC3E}">
        <p14:creationId xmlns:p14="http://schemas.microsoft.com/office/powerpoint/2010/main" val="2164714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6915150" y="6372116"/>
            <a:ext cx="2057400" cy="365125"/>
          </a:xfrm>
        </p:spPr>
        <p:txBody>
          <a:bodyPr/>
          <a:lstStyle/>
          <a:p>
            <a:fld id="{BD588886-ABB5-45E6-B429-054DE2442F25}" type="slidenum">
              <a:rPr lang="en-GB" smtClean="0"/>
              <a:t>6</a:t>
            </a:fld>
            <a:endParaRPr lang="en-GB"/>
          </a:p>
        </p:txBody>
      </p:sp>
      <p:sp>
        <p:nvSpPr>
          <p:cNvPr id="4" name="TextBox 3"/>
          <p:cNvSpPr txBox="1"/>
          <p:nvPr/>
        </p:nvSpPr>
        <p:spPr>
          <a:xfrm>
            <a:off x="120743" y="0"/>
            <a:ext cx="7084098" cy="523220"/>
          </a:xfrm>
          <a:prstGeom prst="rect">
            <a:avLst/>
          </a:prstGeom>
          <a:noFill/>
        </p:spPr>
        <p:txBody>
          <a:bodyPr wrap="square" rtlCol="0">
            <a:spAutoFit/>
          </a:bodyPr>
          <a:lstStyle/>
          <a:p>
            <a:r>
              <a:rPr lang="en-GB" sz="2800" b="1" dirty="0" smtClean="0">
                <a:latin typeface="+mj-lt"/>
              </a:rPr>
              <a:t>Overview of transformation projects underway </a:t>
            </a:r>
            <a:endParaRPr lang="en-GB" sz="2800" b="1" dirty="0">
              <a:latin typeface="+mj-lt"/>
            </a:endParaRPr>
          </a:p>
        </p:txBody>
      </p:sp>
      <p:graphicFrame>
        <p:nvGraphicFramePr>
          <p:cNvPr id="10" name="Table 9"/>
          <p:cNvGraphicFramePr>
            <a:graphicFrameLocks noGrp="1"/>
          </p:cNvGraphicFramePr>
          <p:nvPr>
            <p:extLst>
              <p:ext uri="{D42A27DB-BD31-4B8C-83A1-F6EECF244321}">
                <p14:modId xmlns:p14="http://schemas.microsoft.com/office/powerpoint/2010/main" val="2043335251"/>
              </p:ext>
            </p:extLst>
          </p:nvPr>
        </p:nvGraphicFramePr>
        <p:xfrm>
          <a:off x="248836" y="654641"/>
          <a:ext cx="8266514" cy="5867019"/>
        </p:xfrm>
        <a:graphic>
          <a:graphicData uri="http://schemas.openxmlformats.org/drawingml/2006/table">
            <a:tbl>
              <a:tblPr firstRow="1" firstCol="1" bandRow="1">
                <a:tableStyleId>{2D5ABB26-0587-4C30-8999-92F81FD0307C}</a:tableStyleId>
              </a:tblPr>
              <a:tblGrid>
                <a:gridCol w="8266514"/>
              </a:tblGrid>
              <a:tr h="606551">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800" b="1" dirty="0" smtClean="0">
                          <a:effectLst/>
                          <a:latin typeface="+mn-lt"/>
                          <a:ea typeface="Calibri" panose="020F0502020204030204" pitchFamily="34" charset="0"/>
                          <a:cs typeface="Times New Roman" panose="02020603050405020304" pitchFamily="18" charset="0"/>
                        </a:rPr>
                        <a:t>BECOMING</a:t>
                      </a:r>
                      <a:r>
                        <a:rPr lang="en-GB" sz="1800" b="1" baseline="0" dirty="0" smtClean="0">
                          <a:effectLst/>
                          <a:latin typeface="+mn-lt"/>
                          <a:ea typeface="Calibri" panose="020F0502020204030204" pitchFamily="34" charset="0"/>
                          <a:cs typeface="Times New Roman" panose="02020603050405020304" pitchFamily="18" charset="0"/>
                        </a:rPr>
                        <a:t> A MODERN  COUNCIL</a:t>
                      </a:r>
                      <a:endParaRPr lang="en-GB" sz="1800" b="1" dirty="0" smtClean="0">
                        <a:effectLst/>
                        <a:latin typeface="+mn-lt"/>
                        <a:ea typeface="Calibri" panose="020F0502020204030204" pitchFamily="34" charset="0"/>
                        <a:cs typeface="Times New Roman" panose="02020603050405020304" pitchFamily="18" charset="0"/>
                      </a:endParaRPr>
                    </a:p>
                  </a:txBody>
                  <a:tcPr marL="34691" marR="34691" marT="17346" marB="17346" anchor="ctr">
                    <a:solidFill>
                      <a:schemeClr val="bg2">
                        <a:lumMod val="90000"/>
                      </a:schemeClr>
                    </a:solidFill>
                  </a:tcPr>
                </a:tc>
              </a:tr>
              <a:tr h="353003">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en-GB" sz="1800" b="0" i="0" kern="1200" dirty="0" smtClean="0">
                        <a:solidFill>
                          <a:schemeClr val="dk1"/>
                        </a:solidFill>
                        <a:effectLst/>
                        <a:latin typeface="+mn-lt"/>
                        <a:ea typeface="+mn-ea"/>
                        <a:cs typeface="+mn-cs"/>
                      </a:endParaRPr>
                    </a:p>
                  </a:txBody>
                  <a:tcPr marL="34691" marR="34691" marT="17346" marB="17346">
                    <a:noFill/>
                  </a:tcPr>
                </a:tc>
              </a:tr>
              <a:tr h="1097474">
                <a:tc>
                  <a:txBody>
                    <a:bodyPr/>
                    <a:lstStyle/>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800" b="1" dirty="0" smtClean="0">
                          <a:effectLst/>
                        </a:rPr>
                        <a:t>Asset and Place Strategy</a:t>
                      </a:r>
                      <a:r>
                        <a:rPr lang="en-GB" sz="1800" b="1" baseline="0" dirty="0" smtClean="0">
                          <a:effectLst/>
                        </a:rPr>
                        <a:t> - </a:t>
                      </a:r>
                      <a:r>
                        <a:rPr lang="en-GB" sz="1800" i="0" kern="1200" dirty="0" smtClean="0">
                          <a:solidFill>
                            <a:schemeClr val="dk1"/>
                          </a:solidFill>
                          <a:effectLst/>
                          <a:latin typeface="+mn-lt"/>
                          <a:ea typeface="+mn-ea"/>
                          <a:cs typeface="+mn-cs"/>
                        </a:rPr>
                        <a:t>Effective joint working with partners on use of assets and resources for service delivery and on plans for specific places across Surrey, including repurposing of existing assets for other uses</a:t>
                      </a:r>
                    </a:p>
                  </a:txBody>
                  <a:tcPr marL="34691" marR="34691" marT="17346" marB="17346">
                    <a:solidFill>
                      <a:schemeClr val="bg2">
                        <a:lumMod val="90000"/>
                      </a:schemeClr>
                    </a:solidFill>
                  </a:tcPr>
                </a:tc>
              </a:tr>
              <a:tr h="772511">
                <a:tc>
                  <a:txBody>
                    <a:bodyPr/>
                    <a:lstStyle/>
                    <a:p>
                      <a:pPr marL="171450" indent="-171450">
                        <a:lnSpc>
                          <a:spcPct val="107000"/>
                        </a:lnSpc>
                        <a:spcAft>
                          <a:spcPts val="0"/>
                        </a:spcAft>
                        <a:buFont typeface="Arial" panose="020B0604020202020204" pitchFamily="34" charset="0"/>
                        <a:buChar char="•"/>
                      </a:pPr>
                      <a:r>
                        <a:rPr lang="en-GB" sz="1800" b="1" dirty="0" smtClean="0">
                          <a:effectLst/>
                        </a:rPr>
                        <a:t>Agile Workforce</a:t>
                      </a:r>
                      <a:r>
                        <a:rPr lang="en-GB" sz="1800" b="1" baseline="0" dirty="0" smtClean="0">
                          <a:effectLst/>
                        </a:rPr>
                        <a:t> - </a:t>
                      </a:r>
                      <a:r>
                        <a:rPr lang="en-GB" sz="1800" b="0" i="0" kern="1200" baseline="0" dirty="0" smtClean="0">
                          <a:solidFill>
                            <a:schemeClr val="dk1"/>
                          </a:solidFill>
                          <a:effectLst/>
                          <a:latin typeface="+mn-lt"/>
                          <a:ea typeface="+mn-ea"/>
                          <a:cs typeface="+mn-cs"/>
                        </a:rPr>
                        <a:t>S</a:t>
                      </a:r>
                      <a:r>
                        <a:rPr lang="en-GB" sz="1800" i="0" kern="1200" dirty="0" smtClean="0">
                          <a:solidFill>
                            <a:schemeClr val="dk1"/>
                          </a:solidFill>
                          <a:effectLst/>
                          <a:latin typeface="+mn-lt"/>
                          <a:ea typeface="+mn-ea"/>
                          <a:cs typeface="+mn-cs"/>
                        </a:rPr>
                        <a:t>upporting residents with a workforce that works from anywhere, with anyone </a:t>
                      </a:r>
                      <a:endParaRPr lang="en-GB" sz="1800" b="1" i="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34691" marR="34691" marT="17346" marB="17346">
                    <a:solidFill>
                      <a:schemeClr val="bg2">
                        <a:lumMod val="90000"/>
                      </a:schemeClr>
                    </a:solidFill>
                  </a:tcPr>
                </a:tc>
              </a:tr>
              <a:tr h="1056289">
                <a:tc>
                  <a:txBody>
                    <a:bodyPr/>
                    <a:lstStyle/>
                    <a:p>
                      <a:pPr marL="171450" indent="-171450">
                        <a:lnSpc>
                          <a:spcPct val="107000"/>
                        </a:lnSpc>
                        <a:spcAft>
                          <a:spcPts val="0"/>
                        </a:spcAft>
                        <a:buFont typeface="Arial" panose="020B0604020202020204" pitchFamily="34" charset="0"/>
                        <a:buChar char="•"/>
                      </a:pPr>
                      <a:r>
                        <a:rPr lang="en-GB" sz="1800" b="1" dirty="0" smtClean="0">
                          <a:effectLst/>
                        </a:rPr>
                        <a:t>Digital</a:t>
                      </a:r>
                      <a:r>
                        <a:rPr lang="en-GB" sz="1800" b="1" baseline="0" dirty="0" smtClean="0">
                          <a:effectLst/>
                        </a:rPr>
                        <a:t> - </a:t>
                      </a:r>
                      <a:r>
                        <a:rPr lang="en-GB" sz="1800" i="0" kern="1200" dirty="0" smtClean="0">
                          <a:solidFill>
                            <a:schemeClr val="dk1"/>
                          </a:solidFill>
                          <a:effectLst/>
                          <a:latin typeface="+mn-lt"/>
                          <a:ea typeface="+mn-ea"/>
                          <a:cs typeface="+mn-cs"/>
                        </a:rPr>
                        <a:t>Helping Surrey to become a digital council through the delivery of digital technologies, enabling service transformation, cost reduction and improved demand management</a:t>
                      </a:r>
                    </a:p>
                  </a:txBody>
                  <a:tcPr marL="34691" marR="34691" marT="17346" marB="17346">
                    <a:solidFill>
                      <a:schemeClr val="bg2">
                        <a:lumMod val="90000"/>
                      </a:schemeClr>
                    </a:solidFill>
                  </a:tcPr>
                </a:tc>
              </a:tr>
              <a:tr h="772511">
                <a:tc>
                  <a:txBody>
                    <a:bodyPr/>
                    <a:lstStyle/>
                    <a:p>
                      <a:pPr marL="171450" indent="-171450">
                        <a:lnSpc>
                          <a:spcPct val="107000"/>
                        </a:lnSpc>
                        <a:spcAft>
                          <a:spcPts val="0"/>
                        </a:spcAft>
                        <a:buFont typeface="Arial" panose="020B0604020202020204" pitchFamily="34" charset="0"/>
                        <a:buChar char="•"/>
                      </a:pPr>
                      <a:r>
                        <a:rPr lang="en-GB" sz="1800" b="1" dirty="0" smtClean="0">
                          <a:effectLst/>
                        </a:rPr>
                        <a:t>Customer Experience:</a:t>
                      </a:r>
                      <a:r>
                        <a:rPr lang="en-GB" sz="1800" b="1" baseline="0" dirty="0" smtClean="0">
                          <a:effectLst/>
                        </a:rPr>
                        <a:t> </a:t>
                      </a:r>
                      <a:r>
                        <a:rPr lang="en-GB" sz="1800" b="0" baseline="0" dirty="0" smtClean="0">
                          <a:effectLst/>
                        </a:rPr>
                        <a:t>Develop </a:t>
                      </a:r>
                      <a:r>
                        <a:rPr lang="en-GB" sz="1800" b="0" i="0" kern="1200" baseline="0" dirty="0" smtClean="0">
                          <a:solidFill>
                            <a:schemeClr val="dk1"/>
                          </a:solidFill>
                          <a:effectLst/>
                          <a:latin typeface="+mn-lt"/>
                          <a:ea typeface="+mn-ea"/>
                          <a:cs typeface="+mn-cs"/>
                        </a:rPr>
                        <a:t>a</a:t>
                      </a:r>
                      <a:r>
                        <a:rPr lang="en-GB" sz="1800" b="0" i="0" kern="1200" dirty="0" smtClean="0">
                          <a:solidFill>
                            <a:schemeClr val="dk1"/>
                          </a:solidFill>
                          <a:effectLst/>
                          <a:latin typeface="+mn-lt"/>
                          <a:ea typeface="+mn-ea"/>
                          <a:cs typeface="+mn-cs"/>
                        </a:rPr>
                        <a:t> </a:t>
                      </a:r>
                      <a:r>
                        <a:rPr lang="en-GB" sz="1800" i="0" kern="1200" dirty="0" smtClean="0">
                          <a:solidFill>
                            <a:schemeClr val="dk1"/>
                          </a:solidFill>
                          <a:effectLst/>
                          <a:latin typeface="+mn-lt"/>
                          <a:ea typeface="+mn-ea"/>
                          <a:cs typeface="+mn-cs"/>
                        </a:rPr>
                        <a:t>'single front door', providing a consistent, high quality resident focused service that’s ‘digital by design’</a:t>
                      </a:r>
                      <a:endParaRPr lang="en-GB" sz="1800" b="1" i="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34691" marR="34691" marT="17346" marB="17346">
                    <a:solidFill>
                      <a:schemeClr val="bg2">
                        <a:lumMod val="90000"/>
                      </a:schemeClr>
                    </a:solidFill>
                  </a:tcPr>
                </a:tc>
              </a:tr>
              <a:tr h="910948">
                <a:tc>
                  <a:txBody>
                    <a:bodyPr/>
                    <a:lstStyle/>
                    <a:p>
                      <a:pPr marL="171450" indent="-171450">
                        <a:lnSpc>
                          <a:spcPct val="107000"/>
                        </a:lnSpc>
                        <a:spcAft>
                          <a:spcPts val="0"/>
                        </a:spcAft>
                        <a:buFont typeface="Arial" panose="020B0604020202020204" pitchFamily="34" charset="0"/>
                        <a:buChar char="•"/>
                      </a:pPr>
                      <a:r>
                        <a:rPr lang="en-GB" sz="1800" b="1" dirty="0" smtClean="0">
                          <a:effectLst/>
                        </a:rPr>
                        <a:t>Moving Closer to Residents</a:t>
                      </a:r>
                      <a:r>
                        <a:rPr lang="en-GB" sz="1800" b="1" baseline="0" dirty="0" smtClean="0">
                          <a:effectLst/>
                        </a:rPr>
                        <a:t> - </a:t>
                      </a:r>
                      <a:r>
                        <a:rPr lang="en-GB" sz="1800" b="0" dirty="0" smtClean="0">
                          <a:effectLst/>
                          <a:latin typeface="Calibri" panose="020F0502020204030204" pitchFamily="34" charset="0"/>
                          <a:ea typeface="Calibri" panose="020F0502020204030204" pitchFamily="34" charset="0"/>
                          <a:cs typeface="Times New Roman" panose="02020603050405020304" pitchFamily="18" charset="0"/>
                        </a:rPr>
                        <a:t>Moving staff out of County Hall in Kingston to be</a:t>
                      </a:r>
                      <a:r>
                        <a:rPr lang="en-GB" sz="1800" b="0" baseline="0" dirty="0" smtClean="0">
                          <a:effectLst/>
                          <a:latin typeface="Calibri" panose="020F0502020204030204" pitchFamily="34" charset="0"/>
                          <a:ea typeface="Calibri" panose="020F0502020204030204" pitchFamily="34" charset="0"/>
                          <a:cs typeface="Times New Roman" panose="02020603050405020304" pitchFamily="18" charset="0"/>
                        </a:rPr>
                        <a:t> closer to our residents. This will be accompanied by rollout of new ways of working, including the culture change and technology to enable more agile working</a:t>
                      </a:r>
                    </a:p>
                    <a:p>
                      <a:pPr marL="0" indent="0">
                        <a:lnSpc>
                          <a:spcPct val="107000"/>
                        </a:lnSpc>
                        <a:spcAft>
                          <a:spcPts val="0"/>
                        </a:spcAft>
                        <a:buFont typeface="Arial" panose="020B0604020202020204" pitchFamily="34" charset="0"/>
                        <a:buNone/>
                      </a:pPr>
                      <a:endParaRPr lang="en-GB" sz="1800" b="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34691" marR="34691" marT="17346" marB="17346">
                    <a:solidFill>
                      <a:schemeClr val="bg2">
                        <a:lumMod val="90000"/>
                      </a:schemeClr>
                    </a:solidFill>
                  </a:tcPr>
                </a:tc>
              </a:tr>
            </a:tbl>
          </a:graphicData>
        </a:graphic>
      </p:graphicFrame>
    </p:spTree>
    <p:extLst>
      <p:ext uri="{BB962C8B-B14F-4D97-AF65-F5344CB8AC3E}">
        <p14:creationId xmlns:p14="http://schemas.microsoft.com/office/powerpoint/2010/main" val="789484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6867853" y="6356351"/>
            <a:ext cx="2057400" cy="365125"/>
          </a:xfrm>
        </p:spPr>
        <p:txBody>
          <a:bodyPr/>
          <a:lstStyle/>
          <a:p>
            <a:fld id="{BD588886-ABB5-45E6-B429-054DE2442F25}" type="slidenum">
              <a:rPr lang="en-GB" smtClean="0"/>
              <a:t>7</a:t>
            </a:fld>
            <a:endParaRPr lang="en-GB"/>
          </a:p>
        </p:txBody>
      </p:sp>
      <p:sp>
        <p:nvSpPr>
          <p:cNvPr id="4" name="TextBox 3"/>
          <p:cNvSpPr txBox="1"/>
          <p:nvPr/>
        </p:nvSpPr>
        <p:spPr>
          <a:xfrm>
            <a:off x="120742" y="0"/>
            <a:ext cx="7919671" cy="523220"/>
          </a:xfrm>
          <a:prstGeom prst="rect">
            <a:avLst/>
          </a:prstGeom>
          <a:noFill/>
        </p:spPr>
        <p:txBody>
          <a:bodyPr wrap="square" rtlCol="0">
            <a:spAutoFit/>
          </a:bodyPr>
          <a:lstStyle/>
          <a:p>
            <a:r>
              <a:rPr lang="en-GB" sz="2800" b="1" dirty="0" smtClean="0">
                <a:latin typeface="+mj-lt"/>
              </a:rPr>
              <a:t>Overview of transformation projects underway</a:t>
            </a:r>
            <a:endParaRPr lang="en-GB" sz="2800" b="1" dirty="0">
              <a:latin typeface="+mj-lt"/>
            </a:endParaRPr>
          </a:p>
        </p:txBody>
      </p:sp>
      <p:graphicFrame>
        <p:nvGraphicFramePr>
          <p:cNvPr id="5" name="Table 4"/>
          <p:cNvGraphicFramePr>
            <a:graphicFrameLocks noGrp="1"/>
          </p:cNvGraphicFramePr>
          <p:nvPr>
            <p:extLst>
              <p:ext uri="{D42A27DB-BD31-4B8C-83A1-F6EECF244321}">
                <p14:modId xmlns:p14="http://schemas.microsoft.com/office/powerpoint/2010/main" val="2136147503"/>
              </p:ext>
            </p:extLst>
          </p:nvPr>
        </p:nvGraphicFramePr>
        <p:xfrm>
          <a:off x="264336" y="633579"/>
          <a:ext cx="8028325" cy="5704942"/>
        </p:xfrm>
        <a:graphic>
          <a:graphicData uri="http://schemas.openxmlformats.org/drawingml/2006/table">
            <a:tbl>
              <a:tblPr firstRow="1" firstCol="1" bandRow="1">
                <a:tableStyleId>{2D5ABB26-0587-4C30-8999-92F81FD0307C}</a:tableStyleId>
              </a:tblPr>
              <a:tblGrid>
                <a:gridCol w="8028325"/>
              </a:tblGrid>
              <a:tr h="564600">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800" b="1" kern="1200" dirty="0" smtClean="0">
                          <a:solidFill>
                            <a:schemeClr val="tx1"/>
                          </a:solidFill>
                          <a:effectLst/>
                          <a:latin typeface="+mn-lt"/>
                          <a:ea typeface="Calibri" panose="020F0502020204030204" pitchFamily="34" charset="0"/>
                          <a:cs typeface="Times New Roman" panose="02020603050405020304" pitchFamily="18" charset="0"/>
                        </a:rPr>
                        <a:t>IMPROVING CORE CAPABILITIES</a:t>
                      </a:r>
                    </a:p>
                  </a:txBody>
                  <a:tcPr marL="34691" marR="34691" marT="17346" marB="17346" anchor="ctr">
                    <a:solidFill>
                      <a:schemeClr val="accent4">
                        <a:lumMod val="20000"/>
                        <a:lumOff val="80000"/>
                      </a:schemeClr>
                    </a:solidFill>
                  </a:tcPr>
                </a:tc>
              </a:tr>
              <a:tr h="161052">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en-GB" sz="1800" b="0" i="0" kern="1200" dirty="0" smtClean="0">
                        <a:solidFill>
                          <a:schemeClr val="dk1"/>
                        </a:solidFill>
                        <a:effectLst/>
                        <a:latin typeface="+mn-lt"/>
                        <a:ea typeface="+mn-ea"/>
                        <a:cs typeface="+mn-cs"/>
                      </a:endParaRPr>
                    </a:p>
                  </a:txBody>
                  <a:tcPr marL="34691" marR="34691" marT="17346" marB="17346">
                    <a:solidFill>
                      <a:schemeClr val="bg1"/>
                    </a:solidFill>
                  </a:tcPr>
                </a:tc>
              </a:tr>
              <a:tr h="1059177">
                <a:tc>
                  <a:txBody>
                    <a:bodyPr/>
                    <a:lstStyle/>
                    <a:p>
                      <a:pPr marL="171450" indent="-171450">
                        <a:lnSpc>
                          <a:spcPct val="107000"/>
                        </a:lnSpc>
                        <a:spcAft>
                          <a:spcPts val="0"/>
                        </a:spcAft>
                        <a:buFont typeface="Arial" panose="020B0604020202020204" pitchFamily="34" charset="0"/>
                        <a:buChar char="•"/>
                      </a:pPr>
                      <a:r>
                        <a:rPr lang="en-GB" sz="1800" b="1" dirty="0">
                          <a:effectLst/>
                        </a:rPr>
                        <a:t>Finance </a:t>
                      </a:r>
                      <a:r>
                        <a:rPr lang="en-GB" sz="1800" b="1" dirty="0" smtClean="0">
                          <a:effectLst/>
                        </a:rPr>
                        <a:t>Transformation</a:t>
                      </a:r>
                      <a:r>
                        <a:rPr lang="en-GB" sz="1800" b="1" baseline="0" dirty="0" smtClean="0">
                          <a:effectLst/>
                        </a:rPr>
                        <a:t> - </a:t>
                      </a:r>
                      <a:r>
                        <a:rPr lang="en-GB" sz="1800" i="0" kern="1200" dirty="0" smtClean="0">
                          <a:solidFill>
                            <a:schemeClr val="dk1"/>
                          </a:solidFill>
                          <a:effectLst/>
                          <a:latin typeface="+mn-lt"/>
                          <a:ea typeface="+mn-ea"/>
                          <a:cs typeface="+mn-cs"/>
                        </a:rPr>
                        <a:t>Establishing a financially sustainable County Council</a:t>
                      </a:r>
                      <a:r>
                        <a:rPr lang="en-GB" sz="1800" b="1" i="0" kern="1200" dirty="0" smtClean="0">
                          <a:solidFill>
                            <a:schemeClr val="dk1"/>
                          </a:solidFill>
                          <a:effectLst/>
                          <a:latin typeface="+mn-lt"/>
                          <a:ea typeface="+mn-ea"/>
                          <a:cs typeface="+mn-cs"/>
                        </a:rPr>
                        <a:t> </a:t>
                      </a:r>
                      <a:r>
                        <a:rPr lang="en-GB" sz="1800" i="0" kern="1200" dirty="0" smtClean="0">
                          <a:solidFill>
                            <a:schemeClr val="dk1"/>
                          </a:solidFill>
                          <a:effectLst/>
                          <a:latin typeface="+mn-lt"/>
                          <a:ea typeface="+mn-ea"/>
                          <a:cs typeface="+mn-cs"/>
                        </a:rPr>
                        <a:t>with a strong culture of financial management, accountability and evidence-based decision-making across the organisation</a:t>
                      </a:r>
                    </a:p>
                  </a:txBody>
                  <a:tcPr marL="34691" marR="34691" marT="17346" marB="17346">
                    <a:solidFill>
                      <a:schemeClr val="accent4">
                        <a:lumMod val="20000"/>
                        <a:lumOff val="80000"/>
                      </a:schemeClr>
                    </a:solidFill>
                  </a:tcPr>
                </a:tc>
              </a:tr>
              <a:tr h="1008993">
                <a:tc>
                  <a:txBody>
                    <a:bodyPr/>
                    <a:lstStyle/>
                    <a:p>
                      <a:pPr marL="171450" indent="-171450">
                        <a:lnSpc>
                          <a:spcPct val="107000"/>
                        </a:lnSpc>
                        <a:spcAft>
                          <a:spcPts val="0"/>
                        </a:spcAft>
                        <a:buFont typeface="Arial" panose="020B0604020202020204" pitchFamily="34" charset="0"/>
                        <a:buChar char="•"/>
                      </a:pPr>
                      <a:r>
                        <a:rPr lang="en-GB" sz="1800" b="1" dirty="0">
                          <a:effectLst/>
                        </a:rPr>
                        <a:t>Orbis Value for </a:t>
                      </a:r>
                      <a:r>
                        <a:rPr lang="en-GB" sz="1800" b="1" dirty="0" smtClean="0">
                          <a:effectLst/>
                        </a:rPr>
                        <a:t>Money</a:t>
                      </a:r>
                      <a:r>
                        <a:rPr lang="en-GB" sz="1800" b="1" baseline="0" dirty="0" smtClean="0">
                          <a:effectLst/>
                        </a:rPr>
                        <a:t> - </a:t>
                      </a:r>
                      <a:r>
                        <a:rPr lang="en-GB" sz="1800" i="0" kern="1200" dirty="0" smtClean="0">
                          <a:solidFill>
                            <a:schemeClr val="dk1"/>
                          </a:solidFill>
                          <a:effectLst/>
                          <a:latin typeface="+mn-lt"/>
                          <a:ea typeface="+mn-ea"/>
                          <a:cs typeface="+mn-cs"/>
                        </a:rPr>
                        <a:t>Ensuring that the </a:t>
                      </a:r>
                      <a:r>
                        <a:rPr lang="en-GB" sz="1800" i="0" kern="1200" dirty="0" err="1" smtClean="0">
                          <a:solidFill>
                            <a:schemeClr val="dk1"/>
                          </a:solidFill>
                          <a:effectLst/>
                          <a:latin typeface="+mn-lt"/>
                          <a:ea typeface="+mn-ea"/>
                          <a:cs typeface="+mn-cs"/>
                        </a:rPr>
                        <a:t>Orbis</a:t>
                      </a:r>
                      <a:r>
                        <a:rPr lang="en-GB" sz="1800" i="0" kern="1200" dirty="0" smtClean="0">
                          <a:solidFill>
                            <a:schemeClr val="dk1"/>
                          </a:solidFill>
                          <a:effectLst/>
                          <a:latin typeface="+mn-lt"/>
                          <a:ea typeface="+mn-ea"/>
                          <a:cs typeface="+mn-cs"/>
                        </a:rPr>
                        <a:t> support functions partnership with East Sussex CC and Brighton and Hove City Council is meeting the needs of partner councils, delivering savings and adapting to support transformation</a:t>
                      </a:r>
                    </a:p>
                  </a:txBody>
                  <a:tcPr marL="34691" marR="34691" marT="17346" marB="17346">
                    <a:solidFill>
                      <a:schemeClr val="accent4">
                        <a:lumMod val="20000"/>
                        <a:lumOff val="80000"/>
                      </a:schemeClr>
                    </a:solidFill>
                  </a:tcPr>
                </a:tc>
              </a:tr>
              <a:tr h="1040524">
                <a:tc>
                  <a:txBody>
                    <a:bodyPr/>
                    <a:lstStyle/>
                    <a:p>
                      <a:pPr marL="171450" indent="-171450">
                        <a:lnSpc>
                          <a:spcPct val="107000"/>
                        </a:lnSpc>
                        <a:spcAft>
                          <a:spcPts val="0"/>
                        </a:spcAft>
                        <a:buFont typeface="Arial" panose="020B0604020202020204" pitchFamily="34" charset="0"/>
                        <a:buChar char="•"/>
                      </a:pPr>
                      <a:r>
                        <a:rPr lang="en-GB" sz="1800" b="1" dirty="0">
                          <a:effectLst/>
                        </a:rPr>
                        <a:t>Performance management and </a:t>
                      </a:r>
                      <a:r>
                        <a:rPr lang="en-GB" sz="1800" b="1" dirty="0" smtClean="0">
                          <a:effectLst/>
                        </a:rPr>
                        <a:t>insight</a:t>
                      </a:r>
                      <a:r>
                        <a:rPr lang="en-GB" sz="1800" b="1" baseline="0" dirty="0" smtClean="0">
                          <a:effectLst/>
                        </a:rPr>
                        <a:t> - </a:t>
                      </a:r>
                      <a:r>
                        <a:rPr lang="en-GB" sz="1800" kern="1200" dirty="0" smtClean="0">
                          <a:solidFill>
                            <a:schemeClr val="dk1"/>
                          </a:solidFill>
                          <a:effectLst/>
                          <a:latin typeface="+mn-lt"/>
                          <a:ea typeface="+mn-ea"/>
                          <a:cs typeface="+mn-cs"/>
                        </a:rPr>
                        <a:t>Developing a shared ‘single view of the truth’ across our data, providing consistent view of how our activity is helping to achieve our ambitions for residents</a:t>
                      </a:r>
                    </a:p>
                  </a:txBody>
                  <a:tcPr marL="34691" marR="34691" marT="17346" marB="17346">
                    <a:solidFill>
                      <a:schemeClr val="accent4">
                        <a:lumMod val="20000"/>
                        <a:lumOff val="80000"/>
                      </a:schemeClr>
                    </a:solidFill>
                  </a:tcPr>
                </a:tc>
              </a:tr>
              <a:tr h="788276">
                <a:tc>
                  <a:txBody>
                    <a:bodyPr/>
                    <a:lstStyle/>
                    <a:p>
                      <a:pPr marL="171450" indent="-171450">
                        <a:lnSpc>
                          <a:spcPct val="107000"/>
                        </a:lnSpc>
                        <a:spcAft>
                          <a:spcPts val="0"/>
                        </a:spcAft>
                        <a:buFont typeface="Arial" panose="020B0604020202020204" pitchFamily="34" charset="0"/>
                        <a:buChar char="•"/>
                      </a:pPr>
                      <a:r>
                        <a:rPr lang="en-GB" sz="1800" b="1" dirty="0">
                          <a:effectLst/>
                        </a:rPr>
                        <a:t>Spans of </a:t>
                      </a:r>
                      <a:r>
                        <a:rPr lang="en-GB" sz="1800" b="1" dirty="0" smtClean="0">
                          <a:effectLst/>
                        </a:rPr>
                        <a:t>Control</a:t>
                      </a:r>
                      <a:r>
                        <a:rPr lang="en-GB" sz="1800" b="1" baseline="0" dirty="0" smtClean="0">
                          <a:effectLst/>
                        </a:rPr>
                        <a:t> - </a:t>
                      </a:r>
                      <a:r>
                        <a:rPr lang="en-GB" sz="1800" i="0" kern="1200" dirty="0" smtClean="0">
                          <a:solidFill>
                            <a:schemeClr val="dk1"/>
                          </a:solidFill>
                          <a:effectLst/>
                          <a:latin typeface="+mn-lt"/>
                          <a:ea typeface="+mn-ea"/>
                          <a:cs typeface="+mn-cs"/>
                        </a:rPr>
                        <a:t>Creating a consistent organisation that has strong accountability and increased empowerment of staff </a:t>
                      </a:r>
                    </a:p>
                  </a:txBody>
                  <a:tcPr marL="34691" marR="34691" marT="17346" marB="17346">
                    <a:solidFill>
                      <a:schemeClr val="accent4">
                        <a:lumMod val="20000"/>
                        <a:lumOff val="80000"/>
                      </a:schemeClr>
                    </a:solidFill>
                  </a:tcPr>
                </a:tc>
              </a:tr>
              <a:tr h="247841">
                <a:tc>
                  <a:txBody>
                    <a:bodyPr/>
                    <a:lstStyle/>
                    <a:p>
                      <a:pPr marL="171450" indent="-171450">
                        <a:lnSpc>
                          <a:spcPct val="107000"/>
                        </a:lnSpc>
                        <a:spcAft>
                          <a:spcPts val="0"/>
                        </a:spcAft>
                        <a:buFont typeface="Arial" panose="020B0604020202020204" pitchFamily="34" charset="0"/>
                        <a:buChar char="•"/>
                      </a:pPr>
                      <a:r>
                        <a:rPr lang="en-GB" sz="1800" b="1" dirty="0">
                          <a:effectLst/>
                        </a:rPr>
                        <a:t>Fees and </a:t>
                      </a:r>
                      <a:r>
                        <a:rPr lang="en-GB" sz="1800" b="1" dirty="0" smtClean="0">
                          <a:effectLst/>
                        </a:rPr>
                        <a:t>Charges</a:t>
                      </a:r>
                      <a:r>
                        <a:rPr lang="en-GB" sz="1800" b="1" baseline="0" dirty="0" smtClean="0">
                          <a:effectLst/>
                        </a:rPr>
                        <a:t> - </a:t>
                      </a:r>
                      <a:r>
                        <a:rPr lang="en-GB" sz="1800" i="0" kern="1200" dirty="0" smtClean="0">
                          <a:solidFill>
                            <a:schemeClr val="dk1"/>
                          </a:solidFill>
                          <a:effectLst/>
                          <a:latin typeface="+mn-lt"/>
                          <a:ea typeface="+mn-ea"/>
                          <a:cs typeface="+mn-cs"/>
                        </a:rPr>
                        <a:t>Making non-essential services self-sufficient and generating income to reduce cost pressures on critical services</a:t>
                      </a:r>
                    </a:p>
                    <a:p>
                      <a:pPr marL="0" indent="0">
                        <a:lnSpc>
                          <a:spcPct val="107000"/>
                        </a:lnSpc>
                        <a:spcAft>
                          <a:spcPts val="0"/>
                        </a:spcAft>
                        <a:buFont typeface="Arial" panose="020B0604020202020204" pitchFamily="34" charset="0"/>
                        <a:buNone/>
                      </a:pPr>
                      <a:endParaRPr lang="en-GB" sz="1800" b="1" i="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34691" marR="34691" marT="17346" marB="17346">
                    <a:solidFill>
                      <a:schemeClr val="accent4">
                        <a:lumMod val="20000"/>
                        <a:lumOff val="80000"/>
                      </a:schemeClr>
                    </a:solidFill>
                  </a:tcPr>
                </a:tc>
              </a:tr>
            </a:tbl>
          </a:graphicData>
        </a:graphic>
      </p:graphicFrame>
    </p:spTree>
    <p:extLst>
      <p:ext uri="{BB962C8B-B14F-4D97-AF65-F5344CB8AC3E}">
        <p14:creationId xmlns:p14="http://schemas.microsoft.com/office/powerpoint/2010/main" val="832157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6867853" y="6356351"/>
            <a:ext cx="2057400" cy="365125"/>
          </a:xfrm>
        </p:spPr>
        <p:txBody>
          <a:bodyPr/>
          <a:lstStyle/>
          <a:p>
            <a:fld id="{BD588886-ABB5-45E6-B429-054DE2442F25}" type="slidenum">
              <a:rPr lang="en-GB" smtClean="0"/>
              <a:t>8</a:t>
            </a:fld>
            <a:endParaRPr lang="en-GB"/>
          </a:p>
        </p:txBody>
      </p:sp>
      <p:sp>
        <p:nvSpPr>
          <p:cNvPr id="4" name="TextBox 3"/>
          <p:cNvSpPr txBox="1"/>
          <p:nvPr/>
        </p:nvSpPr>
        <p:spPr>
          <a:xfrm>
            <a:off x="120742" y="0"/>
            <a:ext cx="7919671" cy="523220"/>
          </a:xfrm>
          <a:prstGeom prst="rect">
            <a:avLst/>
          </a:prstGeom>
          <a:noFill/>
        </p:spPr>
        <p:txBody>
          <a:bodyPr wrap="square" rtlCol="0">
            <a:spAutoFit/>
          </a:bodyPr>
          <a:lstStyle/>
          <a:p>
            <a:r>
              <a:rPr lang="en-GB" sz="2800" b="1" dirty="0" smtClean="0">
                <a:latin typeface="+mj-lt"/>
              </a:rPr>
              <a:t>Overview of transformation projects underway</a:t>
            </a:r>
            <a:endParaRPr lang="en-GB" sz="2800" b="1" dirty="0">
              <a:latin typeface="+mj-lt"/>
            </a:endParaRPr>
          </a:p>
        </p:txBody>
      </p:sp>
      <p:graphicFrame>
        <p:nvGraphicFramePr>
          <p:cNvPr id="7" name="Table 6"/>
          <p:cNvGraphicFramePr>
            <a:graphicFrameLocks noGrp="1"/>
          </p:cNvGraphicFramePr>
          <p:nvPr>
            <p:extLst>
              <p:ext uri="{D42A27DB-BD31-4B8C-83A1-F6EECF244321}">
                <p14:modId xmlns:p14="http://schemas.microsoft.com/office/powerpoint/2010/main" val="2501605907"/>
              </p:ext>
            </p:extLst>
          </p:nvPr>
        </p:nvGraphicFramePr>
        <p:xfrm>
          <a:off x="264336" y="674559"/>
          <a:ext cx="7965263" cy="4098010"/>
        </p:xfrm>
        <a:graphic>
          <a:graphicData uri="http://schemas.openxmlformats.org/drawingml/2006/table">
            <a:tbl>
              <a:tblPr firstRow="1" firstCol="1" bandRow="1">
                <a:tableStyleId>{2D5ABB26-0587-4C30-8999-92F81FD0307C}</a:tableStyleId>
              </a:tblPr>
              <a:tblGrid>
                <a:gridCol w="7965263"/>
              </a:tblGrid>
              <a:tr h="555151">
                <a:tc>
                  <a:txBody>
                    <a:bodyPr/>
                    <a:lstStyle/>
                    <a:p>
                      <a:pPr algn="ctr">
                        <a:lnSpc>
                          <a:spcPct val="107000"/>
                        </a:lnSpc>
                        <a:spcAft>
                          <a:spcPts val="0"/>
                        </a:spcAft>
                      </a:pPr>
                      <a:r>
                        <a:rPr lang="en-GB" sz="1800" b="1" kern="1200" dirty="0" smtClean="0">
                          <a:solidFill>
                            <a:schemeClr val="tx1"/>
                          </a:solidFill>
                          <a:effectLst/>
                          <a:latin typeface="+mn-lt"/>
                          <a:ea typeface="Calibri" panose="020F0502020204030204" pitchFamily="34" charset="0"/>
                          <a:cs typeface="Times New Roman" panose="02020603050405020304" pitchFamily="18" charset="0"/>
                        </a:rPr>
                        <a:t>SHAPING</a:t>
                      </a:r>
                      <a:r>
                        <a:rPr lang="en-GB" sz="1800" b="1" kern="1200" baseline="0" dirty="0" smtClean="0">
                          <a:solidFill>
                            <a:schemeClr val="tx1"/>
                          </a:solidFill>
                          <a:effectLst/>
                          <a:latin typeface="+mn-lt"/>
                          <a:ea typeface="Calibri" panose="020F0502020204030204" pitchFamily="34" charset="0"/>
                          <a:cs typeface="Times New Roman" panose="02020603050405020304" pitchFamily="18" charset="0"/>
                        </a:rPr>
                        <a:t> FUTURE SERVICES</a:t>
                      </a:r>
                      <a:endParaRPr lang="en-GB" sz="1800" b="1" kern="1200" dirty="0">
                        <a:solidFill>
                          <a:schemeClr val="tx1"/>
                        </a:solidFill>
                        <a:effectLst/>
                        <a:latin typeface="+mn-lt"/>
                        <a:ea typeface="Calibri" panose="020F0502020204030204" pitchFamily="34" charset="0"/>
                        <a:cs typeface="Times New Roman" panose="02020603050405020304" pitchFamily="18" charset="0"/>
                      </a:endParaRPr>
                    </a:p>
                  </a:txBody>
                  <a:tcPr marL="34691" marR="34691" marT="17346" marB="17346" anchor="ctr">
                    <a:solidFill>
                      <a:schemeClr val="bg1">
                        <a:lumMod val="95000"/>
                      </a:schemeClr>
                    </a:solidFill>
                  </a:tcPr>
                </a:tc>
              </a:tr>
              <a:tr h="232871">
                <a:tc>
                  <a:txBody>
                    <a:bodyPr/>
                    <a:lstStyle/>
                    <a:p>
                      <a:pPr>
                        <a:lnSpc>
                          <a:spcPct val="107000"/>
                        </a:lnSpc>
                        <a:spcAft>
                          <a:spcPts val="0"/>
                        </a:spcAft>
                      </a:pPr>
                      <a:endParaRPr lang="en-GB" sz="1800" b="1" kern="1200" dirty="0">
                        <a:solidFill>
                          <a:schemeClr val="tx1"/>
                        </a:solidFill>
                        <a:effectLst/>
                        <a:latin typeface="+mn-lt"/>
                        <a:ea typeface="Calibri" panose="020F0502020204030204" pitchFamily="34" charset="0"/>
                        <a:cs typeface="Times New Roman" panose="02020603050405020304" pitchFamily="18" charset="0"/>
                      </a:endParaRPr>
                    </a:p>
                  </a:txBody>
                  <a:tcPr marL="34691" marR="34691" marT="17346" marB="17346">
                    <a:noFill/>
                  </a:tcPr>
                </a:tc>
              </a:tr>
              <a:tr h="1072194">
                <a:tc>
                  <a:txBody>
                    <a:bodyPr/>
                    <a:lstStyle/>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800" b="1" i="0" kern="1200" dirty="0" smtClean="0">
                          <a:solidFill>
                            <a:schemeClr val="dk1"/>
                          </a:solidFill>
                          <a:effectLst/>
                          <a:latin typeface="+mn-lt"/>
                          <a:ea typeface="+mn-ea"/>
                          <a:cs typeface="+mn-cs"/>
                        </a:rPr>
                        <a:t>Accommodation with Care and Support </a:t>
                      </a:r>
                      <a:r>
                        <a:rPr lang="en-GB" sz="1800" i="0" kern="1200" dirty="0" smtClean="0">
                          <a:solidFill>
                            <a:schemeClr val="dk1"/>
                          </a:solidFill>
                          <a:effectLst/>
                          <a:latin typeface="+mn-lt"/>
                          <a:ea typeface="+mn-ea"/>
                          <a:cs typeface="+mn-cs"/>
                        </a:rPr>
                        <a:t>- </a:t>
                      </a:r>
                      <a:r>
                        <a:rPr lang="en-GB" sz="1800" b="0" i="0" u="none" strike="noStrike" kern="1200" baseline="0" dirty="0" smtClean="0">
                          <a:solidFill>
                            <a:schemeClr val="tx1"/>
                          </a:solidFill>
                          <a:latin typeface="+mn-lt"/>
                          <a:ea typeface="+mn-ea"/>
                          <a:cs typeface="+mn-cs"/>
                        </a:rPr>
                        <a:t>Meeting and managing the changing demands of people with care and support needs, while enabling residents to retain independence for longer and have an improved quality of life</a:t>
                      </a:r>
                      <a:endParaRPr lang="en-GB" sz="1800" i="0" kern="1200" dirty="0" smtClean="0">
                        <a:solidFill>
                          <a:schemeClr val="dk1"/>
                        </a:solidFill>
                        <a:effectLst/>
                        <a:latin typeface="+mn-lt"/>
                        <a:ea typeface="+mn-ea"/>
                        <a:cs typeface="+mn-cs"/>
                      </a:endParaRPr>
                    </a:p>
                  </a:txBody>
                  <a:tcPr marL="34691" marR="34691" marT="17346" marB="17346">
                    <a:solidFill>
                      <a:schemeClr val="bg1">
                        <a:lumMod val="95000"/>
                      </a:schemeClr>
                    </a:solidFill>
                  </a:tcPr>
                </a:tc>
              </a:tr>
              <a:tr h="1072194">
                <a:tc>
                  <a:txBody>
                    <a:bodyPr/>
                    <a:lstStyle/>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800" b="1" dirty="0" smtClean="0">
                          <a:effectLst/>
                        </a:rPr>
                        <a:t>Commissioning</a:t>
                      </a:r>
                      <a:r>
                        <a:rPr lang="en-GB" sz="1800" b="1" baseline="0" dirty="0" smtClean="0">
                          <a:effectLst/>
                        </a:rPr>
                        <a:t> - </a:t>
                      </a:r>
                      <a:r>
                        <a:rPr lang="en-GB" sz="1800" i="0" kern="1200" dirty="0" smtClean="0">
                          <a:solidFill>
                            <a:schemeClr val="dk1"/>
                          </a:solidFill>
                          <a:effectLst/>
                          <a:latin typeface="+mn-lt"/>
                          <a:ea typeface="+mn-ea"/>
                          <a:cs typeface="+mn-cs"/>
                        </a:rPr>
                        <a:t>Driving a coherent commissioning approach that enables the council to identify and realise new benefits and opportunities for Surrey’s residents and communities</a:t>
                      </a:r>
                    </a:p>
                  </a:txBody>
                  <a:tcPr marL="34691" marR="34691" marT="17346" marB="17346">
                    <a:solidFill>
                      <a:schemeClr val="bg1">
                        <a:lumMod val="95000"/>
                      </a:schemeClr>
                    </a:solidFill>
                  </a:tcPr>
                </a:tc>
              </a:tr>
              <a:tr h="1070282">
                <a:tc>
                  <a:txBody>
                    <a:bodyPr/>
                    <a:lstStyle/>
                    <a:p>
                      <a:pPr marL="171450" indent="-171450">
                        <a:lnSpc>
                          <a:spcPct val="107000"/>
                        </a:lnSpc>
                        <a:spcAft>
                          <a:spcPts val="0"/>
                        </a:spcAft>
                        <a:buFont typeface="Arial" panose="020B0604020202020204" pitchFamily="34" charset="0"/>
                        <a:buChar char="•"/>
                      </a:pPr>
                      <a:r>
                        <a:rPr lang="en-GB" sz="1800" b="1" dirty="0">
                          <a:effectLst/>
                        </a:rPr>
                        <a:t>Strategic </a:t>
                      </a:r>
                      <a:r>
                        <a:rPr lang="en-GB" sz="1800" b="1" dirty="0" smtClean="0">
                          <a:effectLst/>
                        </a:rPr>
                        <a:t>Transport</a:t>
                      </a:r>
                      <a:r>
                        <a:rPr lang="en-GB" sz="1800" b="1" baseline="0" dirty="0" smtClean="0">
                          <a:effectLst/>
                        </a:rPr>
                        <a:t> - </a:t>
                      </a:r>
                      <a:r>
                        <a:rPr lang="en-GB" sz="1800" b="0" i="0" kern="1200" dirty="0" smtClean="0">
                          <a:solidFill>
                            <a:schemeClr val="tx1"/>
                          </a:solidFill>
                          <a:effectLst/>
                          <a:latin typeface="+mn-lt"/>
                          <a:ea typeface="+mn-ea"/>
                          <a:cs typeface="+mn-cs"/>
                        </a:rPr>
                        <a:t>Reimagining</a:t>
                      </a:r>
                      <a:r>
                        <a:rPr lang="en-GB" sz="1800" b="0" i="0" kern="1200" baseline="0" dirty="0" smtClean="0">
                          <a:solidFill>
                            <a:schemeClr val="tx1"/>
                          </a:solidFill>
                          <a:effectLst/>
                          <a:latin typeface="+mn-lt"/>
                          <a:ea typeface="+mn-ea"/>
                          <a:cs typeface="+mn-cs"/>
                        </a:rPr>
                        <a:t> passenger transport in Surrey, understanding why people travel across the county and the potential options for supporting this differently in the future </a:t>
                      </a:r>
                      <a:endParaRPr lang="en-GB" sz="1800" b="0" i="0" kern="1200" dirty="0" smtClean="0">
                        <a:solidFill>
                          <a:schemeClr val="tx1"/>
                        </a:solidFill>
                        <a:effectLst/>
                        <a:latin typeface="+mn-lt"/>
                        <a:ea typeface="+mn-ea"/>
                        <a:cs typeface="+mn-cs"/>
                      </a:endParaRPr>
                    </a:p>
                  </a:txBody>
                  <a:tcPr marL="34691" marR="34691" marT="17346" marB="17346">
                    <a:solidFill>
                      <a:schemeClr val="bg1">
                        <a:lumMod val="95000"/>
                      </a:schemeClr>
                    </a:solidFill>
                  </a:tcPr>
                </a:tc>
              </a:tr>
            </a:tbl>
          </a:graphicData>
        </a:graphic>
      </p:graphicFrame>
    </p:spTree>
    <p:extLst>
      <p:ext uri="{BB962C8B-B14F-4D97-AF65-F5344CB8AC3E}">
        <p14:creationId xmlns:p14="http://schemas.microsoft.com/office/powerpoint/2010/main" val="1953937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0743" y="0"/>
            <a:ext cx="3955888" cy="523220"/>
          </a:xfrm>
          <a:prstGeom prst="rect">
            <a:avLst/>
          </a:prstGeom>
          <a:noFill/>
        </p:spPr>
        <p:txBody>
          <a:bodyPr wrap="square" rtlCol="0">
            <a:spAutoFit/>
          </a:bodyPr>
          <a:lstStyle/>
          <a:p>
            <a:r>
              <a:rPr lang="en-GB" sz="2800" b="1" dirty="0" smtClean="0">
                <a:latin typeface="+mj-lt"/>
              </a:rPr>
              <a:t>The financial context</a:t>
            </a:r>
            <a:endParaRPr lang="en-GB" sz="2800" b="1" dirty="0">
              <a:latin typeface="+mj-lt"/>
            </a:endParaRPr>
          </a:p>
        </p:txBody>
      </p:sp>
      <p:sp>
        <p:nvSpPr>
          <p:cNvPr id="10" name="TextBox 9"/>
          <p:cNvSpPr txBox="1"/>
          <p:nvPr/>
        </p:nvSpPr>
        <p:spPr>
          <a:xfrm>
            <a:off x="120743" y="499375"/>
            <a:ext cx="8491038" cy="1169551"/>
          </a:xfrm>
          <a:prstGeom prst="rect">
            <a:avLst/>
          </a:prstGeom>
          <a:noFill/>
        </p:spPr>
        <p:txBody>
          <a:bodyPr wrap="square" rtlCol="0">
            <a:spAutoFit/>
          </a:bodyPr>
          <a:lstStyle/>
          <a:p>
            <a:r>
              <a:rPr lang="en-GB" sz="1400" dirty="0" smtClean="0"/>
              <a:t>The </a:t>
            </a:r>
            <a:r>
              <a:rPr lang="en-GB" sz="1400" dirty="0"/>
              <a:t>transformation programme </a:t>
            </a:r>
            <a:r>
              <a:rPr lang="en-GB" sz="1400" dirty="0" smtClean="0"/>
              <a:t>will deliver £52m </a:t>
            </a:r>
            <a:r>
              <a:rPr lang="en-GB" sz="1400" dirty="0"/>
              <a:t>of direct savings </a:t>
            </a:r>
            <a:r>
              <a:rPr lang="en-GB" sz="1400" dirty="0" smtClean="0"/>
              <a:t>in 2019/20 (as part of overall Council savings of £82m) and contain significant cost pressures where demands for services are increasing (e.g. SEND, Adult Social Care). The transformation projects will then contribute an additional £28m savings in 2020/21.  </a:t>
            </a:r>
            <a:endParaRPr lang="en-GB" sz="1400" dirty="0"/>
          </a:p>
          <a:p>
            <a:endParaRPr lang="en-GB" sz="1400" dirty="0" smtClean="0"/>
          </a:p>
          <a:p>
            <a:r>
              <a:rPr lang="en-GB" sz="1400" dirty="0" smtClean="0"/>
              <a:t>The total direct savings across the programme to 2021 include:</a:t>
            </a:r>
            <a:endParaRPr lang="en-GB" sz="1400" dirty="0"/>
          </a:p>
        </p:txBody>
      </p:sp>
      <p:sp>
        <p:nvSpPr>
          <p:cNvPr id="8" name="Rounded Rectangle 7"/>
          <p:cNvSpPr/>
          <p:nvPr/>
        </p:nvSpPr>
        <p:spPr>
          <a:xfrm>
            <a:off x="497304" y="2220656"/>
            <a:ext cx="8085222" cy="585303"/>
          </a:xfrm>
          <a:prstGeom prst="roundRect">
            <a:avLst/>
          </a:prstGeom>
          <a:ln w="28575">
            <a:solidFill>
              <a:schemeClr val="accent5">
                <a:lumMod val="50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b="1" dirty="0" smtClean="0"/>
              <a:t>£30m </a:t>
            </a:r>
            <a:r>
              <a:rPr lang="en-GB" dirty="0" smtClean="0"/>
              <a:t>Adult </a:t>
            </a:r>
            <a:r>
              <a:rPr lang="en-GB" dirty="0"/>
              <a:t>Social Care</a:t>
            </a:r>
          </a:p>
        </p:txBody>
      </p:sp>
      <p:sp>
        <p:nvSpPr>
          <p:cNvPr id="14" name="Rounded Rectangle 13"/>
          <p:cNvSpPr/>
          <p:nvPr/>
        </p:nvSpPr>
        <p:spPr>
          <a:xfrm>
            <a:off x="497304" y="2969992"/>
            <a:ext cx="8085222" cy="585303"/>
          </a:xfrm>
          <a:prstGeom prst="roundRect">
            <a:avLst/>
          </a:prstGeom>
          <a:ln w="28575">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b="1" dirty="0" smtClean="0"/>
              <a:t>£33m </a:t>
            </a:r>
            <a:r>
              <a:rPr lang="en-GB" dirty="0" smtClean="0"/>
              <a:t>Children, Families, Lifelong Learning and Cultural services</a:t>
            </a:r>
            <a:endParaRPr lang="en-GB" dirty="0"/>
          </a:p>
        </p:txBody>
      </p:sp>
      <p:sp>
        <p:nvSpPr>
          <p:cNvPr id="16" name="Rounded Rectangle 15"/>
          <p:cNvSpPr/>
          <p:nvPr/>
        </p:nvSpPr>
        <p:spPr>
          <a:xfrm>
            <a:off x="497304" y="3727550"/>
            <a:ext cx="8085222" cy="585303"/>
          </a:xfrm>
          <a:prstGeom prst="roundRect">
            <a:avLst/>
          </a:prstGeom>
          <a:ln w="28575">
            <a:solidFill>
              <a:srgbClr val="00B0F0"/>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GB" b="1" dirty="0"/>
              <a:t>£13m </a:t>
            </a:r>
            <a:r>
              <a:rPr lang="en-GB" dirty="0"/>
              <a:t>W</a:t>
            </a:r>
            <a:r>
              <a:rPr lang="en-GB" dirty="0" smtClean="0"/>
              <a:t>aste</a:t>
            </a:r>
            <a:r>
              <a:rPr lang="en-GB" dirty="0"/>
              <a:t>, </a:t>
            </a:r>
            <a:r>
              <a:rPr lang="en-GB" dirty="0" smtClean="0"/>
              <a:t>Highways </a:t>
            </a:r>
            <a:r>
              <a:rPr lang="en-GB" dirty="0"/>
              <a:t>&amp; </a:t>
            </a:r>
            <a:r>
              <a:rPr lang="en-GB" dirty="0" smtClean="0"/>
              <a:t>Fire </a:t>
            </a:r>
            <a:r>
              <a:rPr lang="en-GB" dirty="0"/>
              <a:t>services</a:t>
            </a:r>
          </a:p>
        </p:txBody>
      </p:sp>
      <p:sp>
        <p:nvSpPr>
          <p:cNvPr id="17" name="Rounded Rectangle 16"/>
          <p:cNvSpPr/>
          <p:nvPr/>
        </p:nvSpPr>
        <p:spPr>
          <a:xfrm>
            <a:off x="497304" y="4453576"/>
            <a:ext cx="8085222" cy="585303"/>
          </a:xfrm>
          <a:prstGeom prst="roundRect">
            <a:avLst/>
          </a:prstGeom>
          <a:ln w="28575">
            <a:solidFill>
              <a:schemeClr val="accent6"/>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GB" b="1" dirty="0"/>
              <a:t>£4m </a:t>
            </a:r>
            <a:r>
              <a:rPr lang="en-GB" dirty="0"/>
              <a:t>C</a:t>
            </a:r>
            <a:r>
              <a:rPr lang="en-GB" dirty="0" smtClean="0"/>
              <a:t>hanging </a:t>
            </a:r>
            <a:r>
              <a:rPr lang="en-GB" dirty="0"/>
              <a:t>our ways of working</a:t>
            </a:r>
          </a:p>
        </p:txBody>
      </p:sp>
      <p:sp>
        <p:nvSpPr>
          <p:cNvPr id="3" name="Slide Number Placeholder 2"/>
          <p:cNvSpPr>
            <a:spLocks noGrp="1"/>
          </p:cNvSpPr>
          <p:nvPr>
            <p:ph type="sldNum" sz="quarter" idx="12"/>
          </p:nvPr>
        </p:nvSpPr>
        <p:spPr/>
        <p:txBody>
          <a:bodyPr/>
          <a:lstStyle/>
          <a:p>
            <a:fld id="{BD588886-ABB5-45E6-B429-054DE2442F25}" type="slidenum">
              <a:rPr lang="en-GB" smtClean="0"/>
              <a:t>9</a:t>
            </a:fld>
            <a:endParaRPr lang="en-GB"/>
          </a:p>
        </p:txBody>
      </p:sp>
    </p:spTree>
    <p:extLst>
      <p:ext uri="{BB962C8B-B14F-4D97-AF65-F5344CB8AC3E}">
        <p14:creationId xmlns:p14="http://schemas.microsoft.com/office/powerpoint/2010/main" val="3686072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3808</TotalTime>
  <Words>1139</Words>
  <Application>Microsoft Office PowerPoint</Application>
  <PresentationFormat>On-screen Show (4:3)</PresentationFormat>
  <Paragraphs>89</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Surrey County Council Transformation Programme</vt:lpstr>
      <vt:lpstr>Delivering our shared vision for Surrey </vt:lpstr>
      <vt:lpstr>Why we are changing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Registered Organisation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Stewart CSF</dc:creator>
  <cp:lastModifiedBy>Daniel Shurlock BUS</cp:lastModifiedBy>
  <cp:revision>129</cp:revision>
  <dcterms:created xsi:type="dcterms:W3CDTF">2019-03-19T16:43:51Z</dcterms:created>
  <dcterms:modified xsi:type="dcterms:W3CDTF">2019-05-30T07:47:29Z</dcterms:modified>
</cp:coreProperties>
</file>